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78" r:id="rId1"/>
  </p:sldMasterIdLst>
  <p:notesMasterIdLst>
    <p:notesMasterId r:id="rId108"/>
  </p:notesMasterIdLst>
  <p:sldIdLst>
    <p:sldId id="256" r:id="rId2"/>
    <p:sldId id="258" r:id="rId3"/>
    <p:sldId id="260" r:id="rId4"/>
    <p:sldId id="312" r:id="rId5"/>
    <p:sldId id="311" r:id="rId6"/>
    <p:sldId id="314" r:id="rId7"/>
    <p:sldId id="313" r:id="rId8"/>
    <p:sldId id="315" r:id="rId9"/>
    <p:sldId id="316" r:id="rId10"/>
    <p:sldId id="317" r:id="rId11"/>
    <p:sldId id="319" r:id="rId12"/>
    <p:sldId id="318" r:id="rId13"/>
    <p:sldId id="321" r:id="rId14"/>
    <p:sldId id="320" r:id="rId15"/>
    <p:sldId id="322" r:id="rId16"/>
    <p:sldId id="323" r:id="rId17"/>
    <p:sldId id="324" r:id="rId18"/>
    <p:sldId id="325" r:id="rId19"/>
    <p:sldId id="326" r:id="rId20"/>
    <p:sldId id="327" r:id="rId21"/>
    <p:sldId id="328" r:id="rId22"/>
    <p:sldId id="329" r:id="rId23"/>
    <p:sldId id="330" r:id="rId24"/>
    <p:sldId id="337" r:id="rId25"/>
    <p:sldId id="333" r:id="rId26"/>
    <p:sldId id="372" r:id="rId27"/>
    <p:sldId id="331" r:id="rId28"/>
    <p:sldId id="332" r:id="rId29"/>
    <p:sldId id="334" r:id="rId30"/>
    <p:sldId id="335" r:id="rId31"/>
    <p:sldId id="336" r:id="rId32"/>
    <p:sldId id="338" r:id="rId33"/>
    <p:sldId id="339" r:id="rId34"/>
    <p:sldId id="342" r:id="rId35"/>
    <p:sldId id="343" r:id="rId36"/>
    <p:sldId id="344" r:id="rId37"/>
    <p:sldId id="345" r:id="rId38"/>
    <p:sldId id="346" r:id="rId39"/>
    <p:sldId id="347" r:id="rId40"/>
    <p:sldId id="348" r:id="rId41"/>
    <p:sldId id="349" r:id="rId42"/>
    <p:sldId id="350" r:id="rId43"/>
    <p:sldId id="352" r:id="rId44"/>
    <p:sldId id="400" r:id="rId45"/>
    <p:sldId id="399" r:id="rId46"/>
    <p:sldId id="357" r:id="rId47"/>
    <p:sldId id="354" r:id="rId48"/>
    <p:sldId id="353" r:id="rId49"/>
    <p:sldId id="355" r:id="rId50"/>
    <p:sldId id="358" r:id="rId51"/>
    <p:sldId id="359" r:id="rId52"/>
    <p:sldId id="360" r:id="rId53"/>
    <p:sldId id="361" r:id="rId54"/>
    <p:sldId id="370" r:id="rId55"/>
    <p:sldId id="369" r:id="rId56"/>
    <p:sldId id="362" r:id="rId57"/>
    <p:sldId id="364" r:id="rId58"/>
    <p:sldId id="366" r:id="rId59"/>
    <p:sldId id="368" r:id="rId60"/>
    <p:sldId id="363" r:id="rId61"/>
    <p:sldId id="373" r:id="rId62"/>
    <p:sldId id="374" r:id="rId63"/>
    <p:sldId id="375" r:id="rId64"/>
    <p:sldId id="376" r:id="rId65"/>
    <p:sldId id="377" r:id="rId66"/>
    <p:sldId id="378" r:id="rId67"/>
    <p:sldId id="387" r:id="rId68"/>
    <p:sldId id="388" r:id="rId69"/>
    <p:sldId id="389" r:id="rId70"/>
    <p:sldId id="390" r:id="rId71"/>
    <p:sldId id="408" r:id="rId72"/>
    <p:sldId id="392" r:id="rId73"/>
    <p:sldId id="391" r:id="rId74"/>
    <p:sldId id="393" r:id="rId75"/>
    <p:sldId id="394" r:id="rId76"/>
    <p:sldId id="395" r:id="rId77"/>
    <p:sldId id="396" r:id="rId78"/>
    <p:sldId id="383" r:id="rId79"/>
    <p:sldId id="379" r:id="rId80"/>
    <p:sldId id="380" r:id="rId81"/>
    <p:sldId id="384" r:id="rId82"/>
    <p:sldId id="382" r:id="rId83"/>
    <p:sldId id="397" r:id="rId84"/>
    <p:sldId id="398" r:id="rId85"/>
    <p:sldId id="402" r:id="rId86"/>
    <p:sldId id="403" r:id="rId87"/>
    <p:sldId id="404" r:id="rId88"/>
    <p:sldId id="405" r:id="rId89"/>
    <p:sldId id="406" r:id="rId90"/>
    <p:sldId id="407" r:id="rId91"/>
    <p:sldId id="409" r:id="rId92"/>
    <p:sldId id="386" r:id="rId93"/>
    <p:sldId id="413" r:id="rId94"/>
    <p:sldId id="414" r:id="rId95"/>
    <p:sldId id="412" r:id="rId96"/>
    <p:sldId id="411" r:id="rId97"/>
    <p:sldId id="410" r:id="rId98"/>
    <p:sldId id="385" r:id="rId99"/>
    <p:sldId id="259" r:id="rId100"/>
    <p:sldId id="306" r:id="rId101"/>
    <p:sldId id="307" r:id="rId102"/>
    <p:sldId id="308" r:id="rId103"/>
    <p:sldId id="309" r:id="rId104"/>
    <p:sldId id="310" r:id="rId105"/>
    <p:sldId id="401" r:id="rId106"/>
    <p:sldId id="304" r:id="rId107"/>
  </p:sldIdLst>
  <p:sldSz cx="9144000" cy="5143500" type="screen16x9"/>
  <p:notesSz cx="6858000" cy="9144000"/>
  <p:embeddedFontLst>
    <p:embeddedFont>
      <p:font typeface="Nunito" pitchFamily="2" charset="-52"/>
      <p:regular r:id="rId109"/>
      <p:bold r:id="rId110"/>
      <p:italic r:id="rId111"/>
      <p:boldItalic r:id="rId112"/>
    </p:embeddedFont>
    <p:embeddedFont>
      <p:font typeface="Gothic A1" pitchFamily="2" charset="-127"/>
      <p:regular r:id="rId113"/>
      <p:bold r:id="rId114"/>
    </p:embeddedFont>
    <p:embeddedFont>
      <p:font typeface="DM Sans" panose="020B0604020202020204" charset="0"/>
      <p:regular r:id="rId115"/>
      <p:bold r:id="rId116"/>
      <p:italic r:id="rId117"/>
      <p:boldItalic r:id="rId118"/>
    </p:embeddedFont>
    <p:embeddedFont>
      <p:font typeface="Nunito Black" pitchFamily="2" charset="-52"/>
      <p:bold r:id="rId119"/>
      <p:boldItalic r:id="rId120"/>
    </p:embeddedFont>
    <p:embeddedFont>
      <p:font typeface="Anaheim" panose="020B0604020202020204" charset="0"/>
      <p:regular r:id="rId121"/>
    </p:embeddedFont>
    <p:embeddedFont>
      <p:font typeface="Onest" pitchFamily="2" charset="0"/>
      <p:regular r:id="rId122"/>
      <p:bold r:id="rId123"/>
    </p:embeddedFont>
    <p:embeddedFont>
      <p:font typeface="Fira Code Light" panose="020B0809050000020004" pitchFamily="49" charset="0"/>
      <p:regular r:id="rId124"/>
    </p:embeddedFont>
    <p:embeddedFont>
      <p:font typeface="Onest Medium" pitchFamily="2" charset="0"/>
      <p:regular r:id="rId125"/>
    </p:embeddedFont>
    <p:embeddedFont>
      <p:font typeface="Fira Code Medium" panose="020B0809050000020004" pitchFamily="49" charset="0"/>
      <p:regular r:id="rId126"/>
    </p:embeddedFont>
    <p:embeddedFont>
      <p:font typeface="Onest ExtraLight" pitchFamily="2" charset="0"/>
      <p:regular r:id="rId127"/>
    </p:embeddedFont>
    <p:embeddedFont>
      <p:font typeface="Nunito Light" pitchFamily="2" charset="-52"/>
      <p:regular r:id="rId128"/>
      <p:italic r:id="rId1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2E9199A-A7BA-453E-A31B-3F6CF223825D}">
  <a:tblStyle styleId="{42E9199A-A7BA-453E-A31B-3F6CF223825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28F8844-64DB-494D-9E27-9EFF4E9463DD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1" d="100"/>
          <a:sy n="111" d="100"/>
        </p:scale>
        <p:origin x="634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font" Target="fonts/font9.fntdata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font" Target="fonts/font4.fntdata"/><Relationship Id="rId133" Type="http://schemas.openxmlformats.org/officeDocument/2006/relationships/tableStyles" Target="tableStyle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font" Target="fonts/font15.fntdata"/><Relationship Id="rId128" Type="http://schemas.openxmlformats.org/officeDocument/2006/relationships/font" Target="fonts/font20.fntdata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font" Target="fonts/font5.fntdata"/><Relationship Id="rId118" Type="http://schemas.openxmlformats.org/officeDocument/2006/relationships/font" Target="fonts/font10.fntdata"/><Relationship Id="rId126" Type="http://schemas.openxmlformats.org/officeDocument/2006/relationships/font" Target="fonts/font18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font" Target="fonts/font13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notesMaster" Target="notesMasters/notesMaster1.xml"/><Relationship Id="rId116" Type="http://schemas.openxmlformats.org/officeDocument/2006/relationships/font" Target="fonts/font8.fntdata"/><Relationship Id="rId124" Type="http://schemas.openxmlformats.org/officeDocument/2006/relationships/font" Target="fonts/font16.fntdata"/><Relationship Id="rId129" Type="http://schemas.openxmlformats.org/officeDocument/2006/relationships/font" Target="fonts/font21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font" Target="fonts/font3.fntdata"/><Relationship Id="rId13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font" Target="fonts/font6.fntdata"/><Relationship Id="rId119" Type="http://schemas.openxmlformats.org/officeDocument/2006/relationships/font" Target="fonts/font11.fntdata"/><Relationship Id="rId127" Type="http://schemas.openxmlformats.org/officeDocument/2006/relationships/font" Target="fonts/font19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font" Target="fonts/font14.fntdata"/><Relationship Id="rId13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font" Target="fonts/font1.fntdata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font" Target="fonts/font12.fntdata"/><Relationship Id="rId125" Type="http://schemas.openxmlformats.org/officeDocument/2006/relationships/font" Target="fonts/font17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font" Target="fonts/font2.fntdata"/><Relationship Id="rId115" Type="http://schemas.openxmlformats.org/officeDocument/2006/relationships/font" Target="fonts/font7.fntdata"/><Relationship Id="rId131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5601083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46832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54dda1946d_6_3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54dda1946d_6_3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18825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54dda1946d_6_3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54dda1946d_6_3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75327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54dda1946d_6_3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54dda1946d_6_3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423842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54dda1946d_6_3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54dda1946d_6_3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8104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54dda1946d_6_3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54dda1946d_6_3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36609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54dda1946d_6_3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54dda1946d_6_3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99988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54dda1946d_6_3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54dda1946d_6_3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16845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77052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449143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54dda1946d_6_3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54dda1946d_6_3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69473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162936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54dda1946d_6_3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54dda1946d_6_3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364865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581917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5998458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444325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633239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5552708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236496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980434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316692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09005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201698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54335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229814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44862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462323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54dda1946d_6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54dda1946d_6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7714544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54dda1946d_6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54dda1946d_6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957871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8571404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153980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1368436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2686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54dda1946d_6_3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54dda1946d_6_3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687263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423257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05723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54dda1946d_6_3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54dda1946d_6_3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090708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54dda1946d_6_3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54dda1946d_6_3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71962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54dda1946d_6_3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54dda1946d_6_3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44572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54dda1946d_6_3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54dda1946d_6_3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97658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54dda1946d_6_3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54dda1946d_6_3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39266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2375" y="-42300"/>
            <a:ext cx="9174000" cy="5232300"/>
            <a:chOff x="2375" y="-42300"/>
            <a:chExt cx="9174000" cy="5232300"/>
          </a:xfrm>
        </p:grpSpPr>
        <p:pic>
          <p:nvPicPr>
            <p:cNvPr id="10" name="Google Shape;10;p2"/>
            <p:cNvPicPr preferRelativeResize="0"/>
            <p:nvPr/>
          </p:nvPicPr>
          <p:blipFill rotWithShape="1">
            <a:blip r:embed="rId2">
              <a:alphaModFix amt="35000"/>
            </a:blip>
            <a:srcRect l="59607" t="15626"/>
            <a:stretch/>
          </p:blipFill>
          <p:spPr>
            <a:xfrm>
              <a:off x="5454501" y="0"/>
              <a:ext cx="3693399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" name="Google Shape;11;p2"/>
            <p:cNvPicPr preferRelativeResize="0"/>
            <p:nvPr/>
          </p:nvPicPr>
          <p:blipFill rotWithShape="1">
            <a:blip r:embed="rId2">
              <a:alphaModFix amt="35000"/>
            </a:blip>
            <a:srcRect t="21290" r="4049" b="6611"/>
            <a:stretch/>
          </p:blipFill>
          <p:spPr>
            <a:xfrm flipH="1">
              <a:off x="374250" y="345275"/>
              <a:ext cx="8773650" cy="4395276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2" name="Google Shape;12;p2"/>
            <p:cNvGrpSpPr/>
            <p:nvPr/>
          </p:nvGrpSpPr>
          <p:grpSpPr>
            <a:xfrm>
              <a:off x="2375" y="-42300"/>
              <a:ext cx="9174000" cy="5232300"/>
              <a:chOff x="2375" y="-42300"/>
              <a:chExt cx="9174000" cy="5232300"/>
            </a:xfrm>
          </p:grpSpPr>
          <p:cxnSp>
            <p:nvCxnSpPr>
              <p:cNvPr id="13" name="Google Shape;13;p2"/>
              <p:cNvCxnSpPr/>
              <p:nvPr/>
            </p:nvCxnSpPr>
            <p:spPr>
              <a:xfrm>
                <a:off x="378900" y="-42300"/>
                <a:ext cx="0" cy="5232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" name="Google Shape;14;p2"/>
              <p:cNvCxnSpPr/>
              <p:nvPr/>
            </p:nvCxnSpPr>
            <p:spPr>
              <a:xfrm>
                <a:off x="2375" y="355700"/>
                <a:ext cx="9174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" name="Google Shape;15;p2"/>
              <p:cNvCxnSpPr/>
              <p:nvPr/>
            </p:nvCxnSpPr>
            <p:spPr>
              <a:xfrm>
                <a:off x="2375" y="4745800"/>
                <a:ext cx="9174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16" name="Google Shape;16;p2"/>
          <p:cNvGrpSpPr/>
          <p:nvPr/>
        </p:nvGrpSpPr>
        <p:grpSpPr>
          <a:xfrm>
            <a:off x="73877" y="62075"/>
            <a:ext cx="229200" cy="4998850"/>
            <a:chOff x="73877" y="62075"/>
            <a:chExt cx="229200" cy="4998850"/>
          </a:xfrm>
        </p:grpSpPr>
        <p:sp>
          <p:nvSpPr>
            <p:cNvPr id="17" name="Google Shape;17;p2"/>
            <p:cNvSpPr/>
            <p:nvPr/>
          </p:nvSpPr>
          <p:spPr>
            <a:xfrm>
              <a:off x="73877" y="4831725"/>
              <a:ext cx="229200" cy="229200"/>
            </a:xfrm>
            <a:prstGeom prst="star4">
              <a:avLst>
                <a:gd name="adj" fmla="val 125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othic A1"/>
                <a:ea typeface="Gothic A1"/>
                <a:cs typeface="Gothic A1"/>
                <a:sym typeface="Gothic A1"/>
              </a:endParaRPr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73877" y="62075"/>
              <a:ext cx="229200" cy="229200"/>
            </a:xfrm>
            <a:prstGeom prst="star4">
              <a:avLst>
                <a:gd name="adj" fmla="val 125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othic A1"/>
                <a:ea typeface="Gothic A1"/>
                <a:cs typeface="Gothic A1"/>
                <a:sym typeface="Gothic A1"/>
              </a:endParaRPr>
            </a:p>
          </p:txBody>
        </p:sp>
      </p:grpSp>
      <p:sp>
        <p:nvSpPr>
          <p:cNvPr id="19" name="Google Shape;19;p2"/>
          <p:cNvSpPr txBox="1">
            <a:spLocks noGrp="1"/>
          </p:cNvSpPr>
          <p:nvPr>
            <p:ph type="ctrTitle"/>
          </p:nvPr>
        </p:nvSpPr>
        <p:spPr>
          <a:xfrm>
            <a:off x="747488" y="1086438"/>
            <a:ext cx="4206600" cy="195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7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ubTitle" idx="1"/>
          </p:nvPr>
        </p:nvSpPr>
        <p:spPr>
          <a:xfrm>
            <a:off x="747500" y="3385788"/>
            <a:ext cx="2583900" cy="77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" name="Google Shape;157;p14"/>
          <p:cNvGrpSpPr/>
          <p:nvPr/>
        </p:nvGrpSpPr>
        <p:grpSpPr>
          <a:xfrm>
            <a:off x="125" y="-42300"/>
            <a:ext cx="9176250" cy="5232300"/>
            <a:chOff x="125" y="-42300"/>
            <a:chExt cx="9176250" cy="5232300"/>
          </a:xfrm>
        </p:grpSpPr>
        <p:pic>
          <p:nvPicPr>
            <p:cNvPr id="158" name="Google Shape;158;p14"/>
            <p:cNvPicPr preferRelativeResize="0"/>
            <p:nvPr/>
          </p:nvPicPr>
          <p:blipFill rotWithShape="1">
            <a:blip r:embed="rId2">
              <a:alphaModFix amt="35000"/>
            </a:blip>
            <a:srcRect t="15626"/>
            <a:stretch/>
          </p:blipFill>
          <p:spPr>
            <a:xfrm flipH="1">
              <a:off x="125" y="-19900"/>
              <a:ext cx="9143751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9" name="Google Shape;159;p14"/>
            <p:cNvSpPr/>
            <p:nvPr/>
          </p:nvSpPr>
          <p:spPr>
            <a:xfrm>
              <a:off x="8854077" y="4831725"/>
              <a:ext cx="229200" cy="229200"/>
            </a:xfrm>
            <a:prstGeom prst="star4">
              <a:avLst>
                <a:gd name="adj" fmla="val 125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othic A1"/>
                <a:ea typeface="Gothic A1"/>
                <a:cs typeface="Gothic A1"/>
                <a:sym typeface="Gothic A1"/>
              </a:endParaRPr>
            </a:p>
          </p:txBody>
        </p:sp>
        <p:grpSp>
          <p:nvGrpSpPr>
            <p:cNvPr id="160" name="Google Shape;160;p14"/>
            <p:cNvGrpSpPr/>
            <p:nvPr/>
          </p:nvGrpSpPr>
          <p:grpSpPr>
            <a:xfrm>
              <a:off x="2375" y="-42300"/>
              <a:ext cx="9174000" cy="5232300"/>
              <a:chOff x="2375" y="-42300"/>
              <a:chExt cx="9174000" cy="5232300"/>
            </a:xfrm>
          </p:grpSpPr>
          <p:cxnSp>
            <p:nvCxnSpPr>
              <p:cNvPr id="161" name="Google Shape;161;p14"/>
              <p:cNvCxnSpPr/>
              <p:nvPr/>
            </p:nvCxnSpPr>
            <p:spPr>
              <a:xfrm>
                <a:off x="378863" y="-42300"/>
                <a:ext cx="0" cy="5232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2" name="Google Shape;162;p14"/>
              <p:cNvCxnSpPr/>
              <p:nvPr/>
            </p:nvCxnSpPr>
            <p:spPr>
              <a:xfrm>
                <a:off x="2375" y="355700"/>
                <a:ext cx="9174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3" name="Google Shape;163;p14"/>
              <p:cNvCxnSpPr/>
              <p:nvPr/>
            </p:nvCxnSpPr>
            <p:spPr>
              <a:xfrm>
                <a:off x="2375" y="4745800"/>
                <a:ext cx="9174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4" name="Google Shape;164;p14"/>
              <p:cNvCxnSpPr/>
              <p:nvPr/>
            </p:nvCxnSpPr>
            <p:spPr>
              <a:xfrm>
                <a:off x="8765138" y="-42300"/>
                <a:ext cx="0" cy="5232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165" name="Google Shape;165;p14"/>
          <p:cNvSpPr txBox="1">
            <a:spLocks noGrp="1"/>
          </p:cNvSpPr>
          <p:nvPr>
            <p:ph type="title"/>
          </p:nvPr>
        </p:nvSpPr>
        <p:spPr>
          <a:xfrm>
            <a:off x="713225" y="3227788"/>
            <a:ext cx="5378400" cy="6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66" name="Google Shape;166;p14"/>
          <p:cNvSpPr txBox="1">
            <a:spLocks noGrp="1"/>
          </p:cNvSpPr>
          <p:nvPr>
            <p:ph type="subTitle" idx="1"/>
          </p:nvPr>
        </p:nvSpPr>
        <p:spPr>
          <a:xfrm>
            <a:off x="713225" y="1253913"/>
            <a:ext cx="6691200" cy="186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2" name="Google Shape;192;p17"/>
          <p:cNvGrpSpPr/>
          <p:nvPr/>
        </p:nvGrpSpPr>
        <p:grpSpPr>
          <a:xfrm>
            <a:off x="125" y="-42300"/>
            <a:ext cx="9176250" cy="5232300"/>
            <a:chOff x="125" y="-42300"/>
            <a:chExt cx="9176250" cy="5232300"/>
          </a:xfrm>
        </p:grpSpPr>
        <p:pic>
          <p:nvPicPr>
            <p:cNvPr id="193" name="Google Shape;193;p17"/>
            <p:cNvPicPr preferRelativeResize="0"/>
            <p:nvPr/>
          </p:nvPicPr>
          <p:blipFill rotWithShape="1">
            <a:blip r:embed="rId2">
              <a:alphaModFix amt="35000"/>
            </a:blip>
            <a:srcRect t="15626"/>
            <a:stretch/>
          </p:blipFill>
          <p:spPr>
            <a:xfrm flipH="1">
              <a:off x="125" y="-19900"/>
              <a:ext cx="9143751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4" name="Google Shape;194;p17"/>
            <p:cNvSpPr/>
            <p:nvPr/>
          </p:nvSpPr>
          <p:spPr>
            <a:xfrm>
              <a:off x="392100" y="358700"/>
              <a:ext cx="8364900" cy="43863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othic A1"/>
                <a:ea typeface="Gothic A1"/>
                <a:cs typeface="Gothic A1"/>
                <a:sym typeface="Gothic A1"/>
              </a:endParaRPr>
            </a:p>
          </p:txBody>
        </p:sp>
        <p:sp>
          <p:nvSpPr>
            <p:cNvPr id="195" name="Google Shape;195;p17"/>
            <p:cNvSpPr/>
            <p:nvPr/>
          </p:nvSpPr>
          <p:spPr>
            <a:xfrm>
              <a:off x="8854077" y="59775"/>
              <a:ext cx="229200" cy="229200"/>
            </a:xfrm>
            <a:prstGeom prst="star4">
              <a:avLst>
                <a:gd name="adj" fmla="val 125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othic A1"/>
                <a:ea typeface="Gothic A1"/>
                <a:cs typeface="Gothic A1"/>
                <a:sym typeface="Gothic A1"/>
              </a:endParaRPr>
            </a:p>
          </p:txBody>
        </p:sp>
        <p:grpSp>
          <p:nvGrpSpPr>
            <p:cNvPr id="196" name="Google Shape;196;p17"/>
            <p:cNvGrpSpPr/>
            <p:nvPr/>
          </p:nvGrpSpPr>
          <p:grpSpPr>
            <a:xfrm>
              <a:off x="2375" y="-42300"/>
              <a:ext cx="9174000" cy="5232300"/>
              <a:chOff x="2375" y="-42300"/>
              <a:chExt cx="9174000" cy="5232300"/>
            </a:xfrm>
          </p:grpSpPr>
          <p:cxnSp>
            <p:nvCxnSpPr>
              <p:cNvPr id="197" name="Google Shape;197;p17"/>
              <p:cNvCxnSpPr/>
              <p:nvPr/>
            </p:nvCxnSpPr>
            <p:spPr>
              <a:xfrm>
                <a:off x="378863" y="-42300"/>
                <a:ext cx="0" cy="5232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8" name="Google Shape;198;p17"/>
              <p:cNvCxnSpPr/>
              <p:nvPr/>
            </p:nvCxnSpPr>
            <p:spPr>
              <a:xfrm>
                <a:off x="2375" y="355700"/>
                <a:ext cx="9174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9" name="Google Shape;199;p17"/>
              <p:cNvCxnSpPr/>
              <p:nvPr/>
            </p:nvCxnSpPr>
            <p:spPr>
              <a:xfrm>
                <a:off x="2375" y="4745800"/>
                <a:ext cx="9174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0" name="Google Shape;200;p17"/>
              <p:cNvCxnSpPr/>
              <p:nvPr/>
            </p:nvCxnSpPr>
            <p:spPr>
              <a:xfrm>
                <a:off x="8765138" y="-42300"/>
                <a:ext cx="0" cy="5232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201" name="Google Shape;201;p17"/>
          <p:cNvSpPr txBox="1">
            <a:spLocks noGrp="1"/>
          </p:cNvSpPr>
          <p:nvPr>
            <p:ph type="title"/>
          </p:nvPr>
        </p:nvSpPr>
        <p:spPr>
          <a:xfrm>
            <a:off x="4636700" y="836175"/>
            <a:ext cx="3519600" cy="22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02" name="Google Shape;202;p17"/>
          <p:cNvSpPr txBox="1">
            <a:spLocks noGrp="1"/>
          </p:cNvSpPr>
          <p:nvPr>
            <p:ph type="subTitle" idx="1"/>
          </p:nvPr>
        </p:nvSpPr>
        <p:spPr>
          <a:xfrm>
            <a:off x="4636700" y="3132225"/>
            <a:ext cx="3519600" cy="11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3" name="Google Shape;203;p17"/>
          <p:cNvSpPr>
            <a:spLocks noGrp="1"/>
          </p:cNvSpPr>
          <p:nvPr>
            <p:ph type="pic" idx="2"/>
          </p:nvPr>
        </p:nvSpPr>
        <p:spPr>
          <a:xfrm>
            <a:off x="713225" y="811962"/>
            <a:ext cx="3519600" cy="35196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4" name="Google Shape;204;p17"/>
          <p:cNvSpPr/>
          <p:nvPr/>
        </p:nvSpPr>
        <p:spPr>
          <a:xfrm>
            <a:off x="74577" y="4826400"/>
            <a:ext cx="229200" cy="2292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Gothic A1"/>
              <a:ea typeface="Gothic A1"/>
              <a:cs typeface="Gothic A1"/>
              <a:sym typeface="Gothic A1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5" name="Google Shape;365;p28"/>
          <p:cNvGrpSpPr/>
          <p:nvPr/>
        </p:nvGrpSpPr>
        <p:grpSpPr>
          <a:xfrm>
            <a:off x="125" y="-42300"/>
            <a:ext cx="9176250" cy="5232300"/>
            <a:chOff x="125" y="-42300"/>
            <a:chExt cx="9176250" cy="5232300"/>
          </a:xfrm>
        </p:grpSpPr>
        <p:pic>
          <p:nvPicPr>
            <p:cNvPr id="366" name="Google Shape;366;p28"/>
            <p:cNvPicPr preferRelativeResize="0"/>
            <p:nvPr/>
          </p:nvPicPr>
          <p:blipFill rotWithShape="1">
            <a:blip r:embed="rId2">
              <a:alphaModFix amt="35000"/>
            </a:blip>
            <a:srcRect t="15626"/>
            <a:stretch/>
          </p:blipFill>
          <p:spPr>
            <a:xfrm flipH="1">
              <a:off x="125" y="-19900"/>
              <a:ext cx="9143751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7" name="Google Shape;367;p28"/>
            <p:cNvSpPr/>
            <p:nvPr/>
          </p:nvSpPr>
          <p:spPr>
            <a:xfrm>
              <a:off x="8854077" y="4831725"/>
              <a:ext cx="229200" cy="229200"/>
            </a:xfrm>
            <a:prstGeom prst="star4">
              <a:avLst>
                <a:gd name="adj" fmla="val 125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othic A1"/>
                <a:ea typeface="Gothic A1"/>
                <a:cs typeface="Gothic A1"/>
                <a:sym typeface="Gothic A1"/>
              </a:endParaRPr>
            </a:p>
          </p:txBody>
        </p:sp>
        <p:grpSp>
          <p:nvGrpSpPr>
            <p:cNvPr id="368" name="Google Shape;368;p28"/>
            <p:cNvGrpSpPr/>
            <p:nvPr/>
          </p:nvGrpSpPr>
          <p:grpSpPr>
            <a:xfrm>
              <a:off x="2375" y="-42300"/>
              <a:ext cx="9174000" cy="5232300"/>
              <a:chOff x="2375" y="-42300"/>
              <a:chExt cx="9174000" cy="5232300"/>
            </a:xfrm>
          </p:grpSpPr>
          <p:cxnSp>
            <p:nvCxnSpPr>
              <p:cNvPr id="369" name="Google Shape;369;p28"/>
              <p:cNvCxnSpPr/>
              <p:nvPr/>
            </p:nvCxnSpPr>
            <p:spPr>
              <a:xfrm>
                <a:off x="378863" y="-42300"/>
                <a:ext cx="0" cy="5232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70" name="Google Shape;370;p28"/>
              <p:cNvCxnSpPr/>
              <p:nvPr/>
            </p:nvCxnSpPr>
            <p:spPr>
              <a:xfrm>
                <a:off x="2375" y="355700"/>
                <a:ext cx="9174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71" name="Google Shape;371;p28"/>
              <p:cNvCxnSpPr/>
              <p:nvPr/>
            </p:nvCxnSpPr>
            <p:spPr>
              <a:xfrm>
                <a:off x="2375" y="4745800"/>
                <a:ext cx="9174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72" name="Google Shape;372;p28"/>
              <p:cNvCxnSpPr/>
              <p:nvPr/>
            </p:nvCxnSpPr>
            <p:spPr>
              <a:xfrm>
                <a:off x="8765138" y="-42300"/>
                <a:ext cx="0" cy="5232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cxnSp>
        <p:nvCxnSpPr>
          <p:cNvPr id="373" name="Google Shape;373;p28"/>
          <p:cNvCxnSpPr/>
          <p:nvPr/>
        </p:nvCxnSpPr>
        <p:spPr>
          <a:xfrm>
            <a:off x="341708" y="-42300"/>
            <a:ext cx="0" cy="52323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4" name="Google Shape;374;p28"/>
          <p:cNvCxnSpPr/>
          <p:nvPr/>
        </p:nvCxnSpPr>
        <p:spPr>
          <a:xfrm>
            <a:off x="8802292" y="-42300"/>
            <a:ext cx="0" cy="52323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6" name="Google Shape;376;p29"/>
          <p:cNvPicPr preferRelativeResize="0"/>
          <p:nvPr/>
        </p:nvPicPr>
        <p:blipFill rotWithShape="1">
          <a:blip r:embed="rId2">
            <a:alphaModFix amt="35000"/>
          </a:blip>
          <a:srcRect t="15626"/>
          <a:stretch/>
        </p:blipFill>
        <p:spPr>
          <a:xfrm flipH="1">
            <a:off x="125" y="-19900"/>
            <a:ext cx="914375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p29"/>
          <p:cNvSpPr/>
          <p:nvPr/>
        </p:nvSpPr>
        <p:spPr>
          <a:xfrm>
            <a:off x="8854077" y="33250"/>
            <a:ext cx="229200" cy="2292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Gothic A1"/>
              <a:ea typeface="Gothic A1"/>
              <a:cs typeface="Gothic A1"/>
              <a:sym typeface="Gothic A1"/>
            </a:endParaRPr>
          </a:p>
        </p:txBody>
      </p:sp>
      <p:grpSp>
        <p:nvGrpSpPr>
          <p:cNvPr id="378" name="Google Shape;378;p29"/>
          <p:cNvGrpSpPr/>
          <p:nvPr/>
        </p:nvGrpSpPr>
        <p:grpSpPr>
          <a:xfrm>
            <a:off x="2375" y="-42300"/>
            <a:ext cx="9174000" cy="5232300"/>
            <a:chOff x="2375" y="-42300"/>
            <a:chExt cx="9174000" cy="5232300"/>
          </a:xfrm>
        </p:grpSpPr>
        <p:grpSp>
          <p:nvGrpSpPr>
            <p:cNvPr id="379" name="Google Shape;379;p29"/>
            <p:cNvGrpSpPr/>
            <p:nvPr/>
          </p:nvGrpSpPr>
          <p:grpSpPr>
            <a:xfrm>
              <a:off x="2375" y="-42300"/>
              <a:ext cx="9174000" cy="5232300"/>
              <a:chOff x="2375" y="-42300"/>
              <a:chExt cx="9174000" cy="5232300"/>
            </a:xfrm>
          </p:grpSpPr>
          <p:cxnSp>
            <p:nvCxnSpPr>
              <p:cNvPr id="380" name="Google Shape;380;p29"/>
              <p:cNvCxnSpPr/>
              <p:nvPr/>
            </p:nvCxnSpPr>
            <p:spPr>
              <a:xfrm>
                <a:off x="378863" y="-42300"/>
                <a:ext cx="0" cy="5232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81" name="Google Shape;381;p29"/>
              <p:cNvCxnSpPr/>
              <p:nvPr/>
            </p:nvCxnSpPr>
            <p:spPr>
              <a:xfrm>
                <a:off x="2375" y="355700"/>
                <a:ext cx="9174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82" name="Google Shape;382;p29"/>
              <p:cNvCxnSpPr/>
              <p:nvPr/>
            </p:nvCxnSpPr>
            <p:spPr>
              <a:xfrm>
                <a:off x="2375" y="4834503"/>
                <a:ext cx="9174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83" name="Google Shape;383;p29"/>
              <p:cNvCxnSpPr/>
              <p:nvPr/>
            </p:nvCxnSpPr>
            <p:spPr>
              <a:xfrm>
                <a:off x="8765138" y="-42300"/>
                <a:ext cx="0" cy="5232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384" name="Google Shape;384;p29"/>
            <p:cNvCxnSpPr/>
            <p:nvPr/>
          </p:nvCxnSpPr>
          <p:spPr>
            <a:xfrm>
              <a:off x="2375" y="4789355"/>
              <a:ext cx="91740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85" name="Google Shape;385;p29"/>
            <p:cNvCxnSpPr/>
            <p:nvPr/>
          </p:nvCxnSpPr>
          <p:spPr>
            <a:xfrm>
              <a:off x="2375" y="311680"/>
              <a:ext cx="91740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oogle Shape;22;p3"/>
          <p:cNvGrpSpPr/>
          <p:nvPr/>
        </p:nvGrpSpPr>
        <p:grpSpPr>
          <a:xfrm>
            <a:off x="2375" y="-42300"/>
            <a:ext cx="9174000" cy="5232300"/>
            <a:chOff x="2375" y="-42300"/>
            <a:chExt cx="9174000" cy="5232300"/>
          </a:xfrm>
        </p:grpSpPr>
        <p:pic>
          <p:nvPicPr>
            <p:cNvPr id="23" name="Google Shape;23;p3"/>
            <p:cNvPicPr preferRelativeResize="0"/>
            <p:nvPr/>
          </p:nvPicPr>
          <p:blipFill rotWithShape="1">
            <a:blip r:embed="rId2">
              <a:alphaModFix amt="35000"/>
            </a:blip>
            <a:srcRect t="15626" r="51517"/>
            <a:stretch/>
          </p:blipFill>
          <p:spPr>
            <a:xfrm flipH="1">
              <a:off x="4714750" y="0"/>
              <a:ext cx="4433151" cy="51435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4" name="Google Shape;24;p3"/>
            <p:cNvGrpSpPr/>
            <p:nvPr/>
          </p:nvGrpSpPr>
          <p:grpSpPr>
            <a:xfrm>
              <a:off x="2375" y="-42300"/>
              <a:ext cx="9174000" cy="5232300"/>
              <a:chOff x="2375" y="-42300"/>
              <a:chExt cx="9174000" cy="5232300"/>
            </a:xfrm>
          </p:grpSpPr>
          <p:cxnSp>
            <p:nvCxnSpPr>
              <p:cNvPr id="25" name="Google Shape;25;p3"/>
              <p:cNvCxnSpPr/>
              <p:nvPr/>
            </p:nvCxnSpPr>
            <p:spPr>
              <a:xfrm>
                <a:off x="378863" y="-42300"/>
                <a:ext cx="0" cy="5232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" name="Google Shape;26;p3"/>
              <p:cNvCxnSpPr/>
              <p:nvPr/>
            </p:nvCxnSpPr>
            <p:spPr>
              <a:xfrm>
                <a:off x="2375" y="355700"/>
                <a:ext cx="9174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" name="Google Shape;27;p3"/>
              <p:cNvCxnSpPr/>
              <p:nvPr/>
            </p:nvCxnSpPr>
            <p:spPr>
              <a:xfrm>
                <a:off x="2375" y="4745800"/>
                <a:ext cx="9174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8" name="Google Shape;28;p3"/>
              <p:cNvCxnSpPr/>
              <p:nvPr/>
            </p:nvCxnSpPr>
            <p:spPr>
              <a:xfrm>
                <a:off x="8765138" y="-42300"/>
                <a:ext cx="0" cy="5232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29" name="Google Shape;29;p3"/>
          <p:cNvSpPr txBox="1">
            <a:spLocks noGrp="1"/>
          </p:cNvSpPr>
          <p:nvPr>
            <p:ph type="title"/>
          </p:nvPr>
        </p:nvSpPr>
        <p:spPr>
          <a:xfrm>
            <a:off x="713225" y="1558300"/>
            <a:ext cx="3818400" cy="98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title" idx="2" hasCustomPrompt="1"/>
          </p:nvPr>
        </p:nvSpPr>
        <p:spPr>
          <a:xfrm>
            <a:off x="5864950" y="1012925"/>
            <a:ext cx="1652100" cy="915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1" name="Google Shape;31;p3"/>
          <p:cNvSpPr txBox="1">
            <a:spLocks noGrp="1"/>
          </p:cNvSpPr>
          <p:nvPr>
            <p:ph type="subTitle" idx="1"/>
          </p:nvPr>
        </p:nvSpPr>
        <p:spPr>
          <a:xfrm>
            <a:off x="713225" y="2785600"/>
            <a:ext cx="3232800" cy="74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32" name="Google Shape;32;p3"/>
          <p:cNvGrpSpPr/>
          <p:nvPr/>
        </p:nvGrpSpPr>
        <p:grpSpPr>
          <a:xfrm>
            <a:off x="74025" y="69225"/>
            <a:ext cx="9009252" cy="4991700"/>
            <a:chOff x="74025" y="69225"/>
            <a:chExt cx="9009252" cy="4991700"/>
          </a:xfrm>
        </p:grpSpPr>
        <p:sp>
          <p:nvSpPr>
            <p:cNvPr id="33" name="Google Shape;33;p3"/>
            <p:cNvSpPr/>
            <p:nvPr/>
          </p:nvSpPr>
          <p:spPr>
            <a:xfrm>
              <a:off x="74025" y="69225"/>
              <a:ext cx="229200" cy="229200"/>
            </a:xfrm>
            <a:prstGeom prst="star4">
              <a:avLst>
                <a:gd name="adj" fmla="val 125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othic A1"/>
                <a:ea typeface="Gothic A1"/>
                <a:cs typeface="Gothic A1"/>
                <a:sym typeface="Gothic A1"/>
              </a:endParaRPr>
            </a:p>
          </p:txBody>
        </p:sp>
        <p:sp>
          <p:nvSpPr>
            <p:cNvPr id="34" name="Google Shape;34;p3"/>
            <p:cNvSpPr/>
            <p:nvPr/>
          </p:nvSpPr>
          <p:spPr>
            <a:xfrm>
              <a:off x="8854077" y="4831725"/>
              <a:ext cx="229200" cy="229200"/>
            </a:xfrm>
            <a:prstGeom prst="star4">
              <a:avLst>
                <a:gd name="adj" fmla="val 125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othic A1"/>
                <a:ea typeface="Gothic A1"/>
                <a:cs typeface="Gothic A1"/>
                <a:sym typeface="Gothic A1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oogle Shape;65;p6"/>
          <p:cNvGrpSpPr/>
          <p:nvPr/>
        </p:nvGrpSpPr>
        <p:grpSpPr>
          <a:xfrm>
            <a:off x="125" y="-42300"/>
            <a:ext cx="9176250" cy="5232300"/>
            <a:chOff x="125" y="-42300"/>
            <a:chExt cx="9176250" cy="5232300"/>
          </a:xfrm>
        </p:grpSpPr>
        <p:pic>
          <p:nvPicPr>
            <p:cNvPr id="66" name="Google Shape;66;p6"/>
            <p:cNvPicPr preferRelativeResize="0"/>
            <p:nvPr/>
          </p:nvPicPr>
          <p:blipFill rotWithShape="1">
            <a:blip r:embed="rId2">
              <a:alphaModFix amt="35000"/>
            </a:blip>
            <a:srcRect t="15626"/>
            <a:stretch/>
          </p:blipFill>
          <p:spPr>
            <a:xfrm flipH="1">
              <a:off x="125" y="-19900"/>
              <a:ext cx="9143751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7" name="Google Shape;67;p6"/>
            <p:cNvSpPr/>
            <p:nvPr/>
          </p:nvSpPr>
          <p:spPr>
            <a:xfrm>
              <a:off x="392100" y="358700"/>
              <a:ext cx="8364900" cy="43863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othic A1"/>
                <a:ea typeface="Gothic A1"/>
                <a:cs typeface="Gothic A1"/>
                <a:sym typeface="Gothic A1"/>
              </a:endParaRPr>
            </a:p>
          </p:txBody>
        </p:sp>
        <p:grpSp>
          <p:nvGrpSpPr>
            <p:cNvPr id="68" name="Google Shape;68;p6"/>
            <p:cNvGrpSpPr/>
            <p:nvPr/>
          </p:nvGrpSpPr>
          <p:grpSpPr>
            <a:xfrm>
              <a:off x="2375" y="-42300"/>
              <a:ext cx="9174000" cy="5232300"/>
              <a:chOff x="2375" y="-42300"/>
              <a:chExt cx="9174000" cy="5232300"/>
            </a:xfrm>
          </p:grpSpPr>
          <p:cxnSp>
            <p:nvCxnSpPr>
              <p:cNvPr id="69" name="Google Shape;69;p6"/>
              <p:cNvCxnSpPr/>
              <p:nvPr/>
            </p:nvCxnSpPr>
            <p:spPr>
              <a:xfrm>
                <a:off x="378863" y="-42300"/>
                <a:ext cx="0" cy="5232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0" name="Google Shape;70;p6"/>
              <p:cNvCxnSpPr/>
              <p:nvPr/>
            </p:nvCxnSpPr>
            <p:spPr>
              <a:xfrm>
                <a:off x="2375" y="355700"/>
                <a:ext cx="9174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1" name="Google Shape;71;p6"/>
              <p:cNvCxnSpPr/>
              <p:nvPr/>
            </p:nvCxnSpPr>
            <p:spPr>
              <a:xfrm>
                <a:off x="2375" y="4745800"/>
                <a:ext cx="9174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2" name="Google Shape;72;p6"/>
              <p:cNvCxnSpPr/>
              <p:nvPr/>
            </p:nvCxnSpPr>
            <p:spPr>
              <a:xfrm>
                <a:off x="8765138" y="-42300"/>
                <a:ext cx="0" cy="5232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73" name="Google Shape;73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oogle Shape;75;p7"/>
          <p:cNvGrpSpPr/>
          <p:nvPr/>
        </p:nvGrpSpPr>
        <p:grpSpPr>
          <a:xfrm>
            <a:off x="125" y="-42300"/>
            <a:ext cx="9176250" cy="5232300"/>
            <a:chOff x="125" y="-42300"/>
            <a:chExt cx="9176250" cy="5232300"/>
          </a:xfrm>
        </p:grpSpPr>
        <p:pic>
          <p:nvPicPr>
            <p:cNvPr id="76" name="Google Shape;76;p7"/>
            <p:cNvPicPr preferRelativeResize="0"/>
            <p:nvPr/>
          </p:nvPicPr>
          <p:blipFill rotWithShape="1">
            <a:blip r:embed="rId2">
              <a:alphaModFix amt="35000"/>
            </a:blip>
            <a:srcRect t="15626"/>
            <a:stretch/>
          </p:blipFill>
          <p:spPr>
            <a:xfrm flipH="1">
              <a:off x="125" y="-19900"/>
              <a:ext cx="9143751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7" name="Google Shape;77;p7"/>
            <p:cNvSpPr/>
            <p:nvPr/>
          </p:nvSpPr>
          <p:spPr>
            <a:xfrm>
              <a:off x="392100" y="358700"/>
              <a:ext cx="8364900" cy="43863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othic A1"/>
                <a:ea typeface="Gothic A1"/>
                <a:cs typeface="Gothic A1"/>
                <a:sym typeface="Gothic A1"/>
              </a:endParaRPr>
            </a:p>
          </p:txBody>
        </p:sp>
        <p:grpSp>
          <p:nvGrpSpPr>
            <p:cNvPr id="78" name="Google Shape;78;p7"/>
            <p:cNvGrpSpPr/>
            <p:nvPr/>
          </p:nvGrpSpPr>
          <p:grpSpPr>
            <a:xfrm>
              <a:off x="2375" y="-42300"/>
              <a:ext cx="9174000" cy="5232300"/>
              <a:chOff x="2375" y="-42300"/>
              <a:chExt cx="9174000" cy="5232300"/>
            </a:xfrm>
          </p:grpSpPr>
          <p:cxnSp>
            <p:nvCxnSpPr>
              <p:cNvPr id="79" name="Google Shape;79;p7"/>
              <p:cNvCxnSpPr/>
              <p:nvPr/>
            </p:nvCxnSpPr>
            <p:spPr>
              <a:xfrm>
                <a:off x="378863" y="-42300"/>
                <a:ext cx="0" cy="5232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0" name="Google Shape;80;p7"/>
              <p:cNvCxnSpPr/>
              <p:nvPr/>
            </p:nvCxnSpPr>
            <p:spPr>
              <a:xfrm>
                <a:off x="2375" y="355700"/>
                <a:ext cx="9174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1" name="Google Shape;81;p7"/>
              <p:cNvCxnSpPr/>
              <p:nvPr/>
            </p:nvCxnSpPr>
            <p:spPr>
              <a:xfrm>
                <a:off x="2375" y="4745800"/>
                <a:ext cx="9174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2" name="Google Shape;82;p7"/>
              <p:cNvCxnSpPr/>
              <p:nvPr/>
            </p:nvCxnSpPr>
            <p:spPr>
              <a:xfrm>
                <a:off x="8765138" y="-42300"/>
                <a:ext cx="0" cy="5232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83" name="Google Shape;83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7"/>
          <p:cNvSpPr txBox="1">
            <a:spLocks noGrp="1"/>
          </p:cNvSpPr>
          <p:nvPr>
            <p:ph type="subTitle" idx="1"/>
          </p:nvPr>
        </p:nvSpPr>
        <p:spPr>
          <a:xfrm>
            <a:off x="720000" y="1700300"/>
            <a:ext cx="4294800" cy="229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85" name="Google Shape;85;p7"/>
          <p:cNvGrpSpPr/>
          <p:nvPr/>
        </p:nvGrpSpPr>
        <p:grpSpPr>
          <a:xfrm>
            <a:off x="74025" y="69225"/>
            <a:ext cx="9009252" cy="4991700"/>
            <a:chOff x="74025" y="69225"/>
            <a:chExt cx="9009252" cy="4991700"/>
          </a:xfrm>
        </p:grpSpPr>
        <p:sp>
          <p:nvSpPr>
            <p:cNvPr id="86" name="Google Shape;86;p7"/>
            <p:cNvSpPr/>
            <p:nvPr/>
          </p:nvSpPr>
          <p:spPr>
            <a:xfrm>
              <a:off x="74025" y="69225"/>
              <a:ext cx="229200" cy="229200"/>
            </a:xfrm>
            <a:prstGeom prst="star4">
              <a:avLst>
                <a:gd name="adj" fmla="val 125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othic A1"/>
                <a:ea typeface="Gothic A1"/>
                <a:cs typeface="Gothic A1"/>
                <a:sym typeface="Gothic A1"/>
              </a:endParaRPr>
            </a:p>
          </p:txBody>
        </p:sp>
        <p:sp>
          <p:nvSpPr>
            <p:cNvPr id="87" name="Google Shape;87;p7"/>
            <p:cNvSpPr/>
            <p:nvPr/>
          </p:nvSpPr>
          <p:spPr>
            <a:xfrm>
              <a:off x="8854077" y="4831725"/>
              <a:ext cx="229200" cy="229200"/>
            </a:xfrm>
            <a:prstGeom prst="star4">
              <a:avLst>
                <a:gd name="adj" fmla="val 125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othic A1"/>
                <a:ea typeface="Gothic A1"/>
                <a:cs typeface="Gothic A1"/>
                <a:sym typeface="Gothic A1"/>
              </a:endParaRPr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oogle Shape;89;p8"/>
          <p:cNvGrpSpPr/>
          <p:nvPr/>
        </p:nvGrpSpPr>
        <p:grpSpPr>
          <a:xfrm>
            <a:off x="125" y="-42300"/>
            <a:ext cx="9176250" cy="5232300"/>
            <a:chOff x="125" y="-42300"/>
            <a:chExt cx="9176250" cy="5232300"/>
          </a:xfrm>
        </p:grpSpPr>
        <p:pic>
          <p:nvPicPr>
            <p:cNvPr id="90" name="Google Shape;90;p8"/>
            <p:cNvPicPr preferRelativeResize="0"/>
            <p:nvPr/>
          </p:nvPicPr>
          <p:blipFill rotWithShape="1">
            <a:blip r:embed="rId2">
              <a:alphaModFix amt="35000"/>
            </a:blip>
            <a:srcRect t="15626"/>
            <a:stretch/>
          </p:blipFill>
          <p:spPr>
            <a:xfrm flipH="1">
              <a:off x="125" y="-19900"/>
              <a:ext cx="9143751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1" name="Google Shape;91;p8"/>
            <p:cNvSpPr/>
            <p:nvPr/>
          </p:nvSpPr>
          <p:spPr>
            <a:xfrm>
              <a:off x="8854077" y="4831725"/>
              <a:ext cx="229200" cy="229200"/>
            </a:xfrm>
            <a:prstGeom prst="star4">
              <a:avLst>
                <a:gd name="adj" fmla="val 125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othic A1"/>
                <a:ea typeface="Gothic A1"/>
                <a:cs typeface="Gothic A1"/>
                <a:sym typeface="Gothic A1"/>
              </a:endParaRPr>
            </a:p>
          </p:txBody>
        </p:sp>
        <p:grpSp>
          <p:nvGrpSpPr>
            <p:cNvPr id="92" name="Google Shape;92;p8"/>
            <p:cNvGrpSpPr/>
            <p:nvPr/>
          </p:nvGrpSpPr>
          <p:grpSpPr>
            <a:xfrm>
              <a:off x="2375" y="-42300"/>
              <a:ext cx="9174000" cy="5232300"/>
              <a:chOff x="2375" y="-42300"/>
              <a:chExt cx="9174000" cy="5232300"/>
            </a:xfrm>
          </p:grpSpPr>
          <p:cxnSp>
            <p:nvCxnSpPr>
              <p:cNvPr id="93" name="Google Shape;93;p8"/>
              <p:cNvCxnSpPr/>
              <p:nvPr/>
            </p:nvCxnSpPr>
            <p:spPr>
              <a:xfrm>
                <a:off x="378863" y="-42300"/>
                <a:ext cx="0" cy="5232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4" name="Google Shape;94;p8"/>
              <p:cNvCxnSpPr/>
              <p:nvPr/>
            </p:nvCxnSpPr>
            <p:spPr>
              <a:xfrm>
                <a:off x="2375" y="355700"/>
                <a:ext cx="9174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5" name="Google Shape;95;p8"/>
              <p:cNvCxnSpPr/>
              <p:nvPr/>
            </p:nvCxnSpPr>
            <p:spPr>
              <a:xfrm>
                <a:off x="2375" y="4745800"/>
                <a:ext cx="9174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6" name="Google Shape;96;p8"/>
              <p:cNvCxnSpPr/>
              <p:nvPr/>
            </p:nvCxnSpPr>
            <p:spPr>
              <a:xfrm>
                <a:off x="8765138" y="-42300"/>
                <a:ext cx="0" cy="5232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97" name="Google Shape;97;p8"/>
          <p:cNvSpPr txBox="1">
            <a:spLocks noGrp="1"/>
          </p:cNvSpPr>
          <p:nvPr>
            <p:ph type="title"/>
          </p:nvPr>
        </p:nvSpPr>
        <p:spPr>
          <a:xfrm>
            <a:off x="4086850" y="1307100"/>
            <a:ext cx="41154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oogle Shape;99;p9"/>
          <p:cNvGrpSpPr/>
          <p:nvPr/>
        </p:nvGrpSpPr>
        <p:grpSpPr>
          <a:xfrm>
            <a:off x="125" y="-42300"/>
            <a:ext cx="9176250" cy="5232300"/>
            <a:chOff x="125" y="-42300"/>
            <a:chExt cx="9176250" cy="5232300"/>
          </a:xfrm>
        </p:grpSpPr>
        <p:pic>
          <p:nvPicPr>
            <p:cNvPr id="100" name="Google Shape;100;p9"/>
            <p:cNvPicPr preferRelativeResize="0"/>
            <p:nvPr/>
          </p:nvPicPr>
          <p:blipFill rotWithShape="1">
            <a:blip r:embed="rId2">
              <a:alphaModFix amt="35000"/>
            </a:blip>
            <a:srcRect t="15626"/>
            <a:stretch/>
          </p:blipFill>
          <p:spPr>
            <a:xfrm flipH="1">
              <a:off x="125" y="-19900"/>
              <a:ext cx="9143751" cy="51435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1" name="Google Shape;101;p9"/>
            <p:cNvGrpSpPr/>
            <p:nvPr/>
          </p:nvGrpSpPr>
          <p:grpSpPr>
            <a:xfrm>
              <a:off x="2375" y="-42300"/>
              <a:ext cx="9174000" cy="5232300"/>
              <a:chOff x="2375" y="-42300"/>
              <a:chExt cx="9174000" cy="5232300"/>
            </a:xfrm>
          </p:grpSpPr>
          <p:cxnSp>
            <p:nvCxnSpPr>
              <p:cNvPr id="102" name="Google Shape;102;p9"/>
              <p:cNvCxnSpPr/>
              <p:nvPr/>
            </p:nvCxnSpPr>
            <p:spPr>
              <a:xfrm>
                <a:off x="378863" y="-42300"/>
                <a:ext cx="0" cy="5232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3" name="Google Shape;103;p9"/>
              <p:cNvCxnSpPr/>
              <p:nvPr/>
            </p:nvCxnSpPr>
            <p:spPr>
              <a:xfrm>
                <a:off x="2375" y="355700"/>
                <a:ext cx="9174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4" name="Google Shape;104;p9"/>
              <p:cNvCxnSpPr/>
              <p:nvPr/>
            </p:nvCxnSpPr>
            <p:spPr>
              <a:xfrm>
                <a:off x="2375" y="4745800"/>
                <a:ext cx="9174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5" name="Google Shape;105;p9"/>
              <p:cNvCxnSpPr/>
              <p:nvPr/>
            </p:nvCxnSpPr>
            <p:spPr>
              <a:xfrm>
                <a:off x="8765138" y="-42300"/>
                <a:ext cx="0" cy="5232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106" name="Google Shape;106;p9"/>
          <p:cNvSpPr txBox="1">
            <a:spLocks noGrp="1"/>
          </p:cNvSpPr>
          <p:nvPr>
            <p:ph type="title"/>
          </p:nvPr>
        </p:nvSpPr>
        <p:spPr>
          <a:xfrm>
            <a:off x="4501750" y="1401125"/>
            <a:ext cx="3693600" cy="116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65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9"/>
          <p:cNvSpPr txBox="1">
            <a:spLocks noGrp="1"/>
          </p:cNvSpPr>
          <p:nvPr>
            <p:ph type="subTitle" idx="1"/>
          </p:nvPr>
        </p:nvSpPr>
        <p:spPr>
          <a:xfrm>
            <a:off x="4501750" y="2695975"/>
            <a:ext cx="3693600" cy="105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08" name="Google Shape;108;p9"/>
          <p:cNvGrpSpPr/>
          <p:nvPr/>
        </p:nvGrpSpPr>
        <p:grpSpPr>
          <a:xfrm>
            <a:off x="73877" y="62075"/>
            <a:ext cx="9009400" cy="5006000"/>
            <a:chOff x="73877" y="62075"/>
            <a:chExt cx="9009400" cy="5006000"/>
          </a:xfrm>
        </p:grpSpPr>
        <p:sp>
          <p:nvSpPr>
            <p:cNvPr id="109" name="Google Shape;109;p9"/>
            <p:cNvSpPr/>
            <p:nvPr/>
          </p:nvSpPr>
          <p:spPr>
            <a:xfrm>
              <a:off x="8854077" y="62075"/>
              <a:ext cx="229200" cy="229200"/>
            </a:xfrm>
            <a:prstGeom prst="star4">
              <a:avLst>
                <a:gd name="adj" fmla="val 125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othic A1"/>
                <a:ea typeface="Gothic A1"/>
                <a:cs typeface="Gothic A1"/>
                <a:sym typeface="Gothic A1"/>
              </a:endParaRPr>
            </a:p>
          </p:txBody>
        </p:sp>
        <p:sp>
          <p:nvSpPr>
            <p:cNvPr id="110" name="Google Shape;110;p9"/>
            <p:cNvSpPr/>
            <p:nvPr/>
          </p:nvSpPr>
          <p:spPr>
            <a:xfrm>
              <a:off x="73877" y="4838875"/>
              <a:ext cx="229200" cy="229200"/>
            </a:xfrm>
            <a:prstGeom prst="star4">
              <a:avLst>
                <a:gd name="adj" fmla="val 125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othic A1"/>
                <a:ea typeface="Gothic A1"/>
                <a:cs typeface="Gothic A1"/>
                <a:sym typeface="Gothic A1"/>
              </a:endParaRPr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0"/>
          <p:cNvSpPr>
            <a:spLocks noGrp="1"/>
          </p:cNvSpPr>
          <p:nvPr>
            <p:ph type="pic" idx="2"/>
          </p:nvPr>
        </p:nvSpPr>
        <p:spPr>
          <a:xfrm>
            <a:off x="-25" y="-13725"/>
            <a:ext cx="9144000" cy="5157300"/>
          </a:xfrm>
          <a:prstGeom prst="rect">
            <a:avLst/>
          </a:prstGeom>
          <a:noFill/>
          <a:ln>
            <a:noFill/>
          </a:ln>
        </p:spPr>
      </p:sp>
      <p:sp>
        <p:nvSpPr>
          <p:cNvPr id="113" name="Google Shape;113;p10"/>
          <p:cNvSpPr txBox="1">
            <a:spLocks noGrp="1"/>
          </p:cNvSpPr>
          <p:nvPr>
            <p:ph type="title"/>
          </p:nvPr>
        </p:nvSpPr>
        <p:spPr>
          <a:xfrm>
            <a:off x="720000" y="3670300"/>
            <a:ext cx="3984000" cy="9168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" name="Google Shape;129;p13"/>
          <p:cNvGrpSpPr/>
          <p:nvPr/>
        </p:nvGrpSpPr>
        <p:grpSpPr>
          <a:xfrm>
            <a:off x="125" y="-42300"/>
            <a:ext cx="9176250" cy="5232300"/>
            <a:chOff x="125" y="-42300"/>
            <a:chExt cx="9176250" cy="5232300"/>
          </a:xfrm>
        </p:grpSpPr>
        <p:pic>
          <p:nvPicPr>
            <p:cNvPr id="130" name="Google Shape;130;p13"/>
            <p:cNvPicPr preferRelativeResize="0"/>
            <p:nvPr/>
          </p:nvPicPr>
          <p:blipFill rotWithShape="1">
            <a:blip r:embed="rId2">
              <a:alphaModFix amt="35000"/>
            </a:blip>
            <a:srcRect t="15626"/>
            <a:stretch/>
          </p:blipFill>
          <p:spPr>
            <a:xfrm flipH="1">
              <a:off x="125" y="-19900"/>
              <a:ext cx="9143751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1" name="Google Shape;131;p13"/>
            <p:cNvSpPr/>
            <p:nvPr/>
          </p:nvSpPr>
          <p:spPr>
            <a:xfrm>
              <a:off x="8854077" y="4831725"/>
              <a:ext cx="229200" cy="229200"/>
            </a:xfrm>
            <a:prstGeom prst="star4">
              <a:avLst>
                <a:gd name="adj" fmla="val 125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othic A1"/>
                <a:ea typeface="Gothic A1"/>
                <a:cs typeface="Gothic A1"/>
                <a:sym typeface="Gothic A1"/>
              </a:endParaRPr>
            </a:p>
          </p:txBody>
        </p:sp>
        <p:grpSp>
          <p:nvGrpSpPr>
            <p:cNvPr id="132" name="Google Shape;132;p13"/>
            <p:cNvGrpSpPr/>
            <p:nvPr/>
          </p:nvGrpSpPr>
          <p:grpSpPr>
            <a:xfrm>
              <a:off x="2375" y="-42300"/>
              <a:ext cx="9174000" cy="5232300"/>
              <a:chOff x="2375" y="-42300"/>
              <a:chExt cx="9174000" cy="5232300"/>
            </a:xfrm>
          </p:grpSpPr>
          <p:cxnSp>
            <p:nvCxnSpPr>
              <p:cNvPr id="133" name="Google Shape;133;p13"/>
              <p:cNvCxnSpPr/>
              <p:nvPr/>
            </p:nvCxnSpPr>
            <p:spPr>
              <a:xfrm>
                <a:off x="378863" y="-42300"/>
                <a:ext cx="0" cy="5232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4" name="Google Shape;134;p13"/>
              <p:cNvCxnSpPr/>
              <p:nvPr/>
            </p:nvCxnSpPr>
            <p:spPr>
              <a:xfrm>
                <a:off x="2375" y="355700"/>
                <a:ext cx="9174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5" name="Google Shape;135;p13"/>
              <p:cNvCxnSpPr/>
              <p:nvPr/>
            </p:nvCxnSpPr>
            <p:spPr>
              <a:xfrm>
                <a:off x="2375" y="4745800"/>
                <a:ext cx="9174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6" name="Google Shape;136;p13"/>
              <p:cNvCxnSpPr/>
              <p:nvPr/>
            </p:nvCxnSpPr>
            <p:spPr>
              <a:xfrm>
                <a:off x="8765138" y="-42300"/>
                <a:ext cx="0" cy="5232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137" name="Google Shape;137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13"/>
          <p:cNvSpPr txBox="1">
            <a:spLocks noGrp="1"/>
          </p:cNvSpPr>
          <p:nvPr>
            <p:ph type="subTitle" idx="1"/>
          </p:nvPr>
        </p:nvSpPr>
        <p:spPr>
          <a:xfrm>
            <a:off x="720000" y="2132993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13"/>
          <p:cNvSpPr txBox="1">
            <a:spLocks noGrp="1"/>
          </p:cNvSpPr>
          <p:nvPr>
            <p:ph type="subTitle" idx="2"/>
          </p:nvPr>
        </p:nvSpPr>
        <p:spPr>
          <a:xfrm>
            <a:off x="3419271" y="2132993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13"/>
          <p:cNvSpPr txBox="1">
            <a:spLocks noGrp="1"/>
          </p:cNvSpPr>
          <p:nvPr>
            <p:ph type="subTitle" idx="3"/>
          </p:nvPr>
        </p:nvSpPr>
        <p:spPr>
          <a:xfrm>
            <a:off x="720000" y="3866175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13"/>
          <p:cNvSpPr txBox="1">
            <a:spLocks noGrp="1"/>
          </p:cNvSpPr>
          <p:nvPr>
            <p:ph type="subTitle" idx="4"/>
          </p:nvPr>
        </p:nvSpPr>
        <p:spPr>
          <a:xfrm>
            <a:off x="3419271" y="3866175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13"/>
          <p:cNvSpPr txBox="1">
            <a:spLocks noGrp="1"/>
          </p:cNvSpPr>
          <p:nvPr>
            <p:ph type="subTitle" idx="5"/>
          </p:nvPr>
        </p:nvSpPr>
        <p:spPr>
          <a:xfrm>
            <a:off x="6118549" y="2132993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13"/>
          <p:cNvSpPr txBox="1">
            <a:spLocks noGrp="1"/>
          </p:cNvSpPr>
          <p:nvPr>
            <p:ph type="subTitle" idx="6"/>
          </p:nvPr>
        </p:nvSpPr>
        <p:spPr>
          <a:xfrm>
            <a:off x="6118549" y="3866175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13"/>
          <p:cNvSpPr txBox="1">
            <a:spLocks noGrp="1"/>
          </p:cNvSpPr>
          <p:nvPr>
            <p:ph type="title" idx="7" hasCustomPrompt="1"/>
          </p:nvPr>
        </p:nvSpPr>
        <p:spPr>
          <a:xfrm>
            <a:off x="720000" y="1242420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2"/>
                </a:solidFill>
                <a:latin typeface="Onest ExtraLight"/>
                <a:ea typeface="Onest ExtraLight"/>
                <a:cs typeface="Onest ExtraLight"/>
                <a:sym typeface="Onest Extra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45" name="Google Shape;145;p13"/>
          <p:cNvSpPr txBox="1">
            <a:spLocks noGrp="1"/>
          </p:cNvSpPr>
          <p:nvPr>
            <p:ph type="title" idx="8" hasCustomPrompt="1"/>
          </p:nvPr>
        </p:nvSpPr>
        <p:spPr>
          <a:xfrm>
            <a:off x="720000" y="2975016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2"/>
                </a:solidFill>
                <a:latin typeface="Onest ExtraLight"/>
                <a:ea typeface="Onest ExtraLight"/>
                <a:cs typeface="Onest ExtraLight"/>
                <a:sym typeface="Onest Extra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46" name="Google Shape;146;p13"/>
          <p:cNvSpPr txBox="1">
            <a:spLocks noGrp="1"/>
          </p:cNvSpPr>
          <p:nvPr>
            <p:ph type="title" idx="9" hasCustomPrompt="1"/>
          </p:nvPr>
        </p:nvSpPr>
        <p:spPr>
          <a:xfrm>
            <a:off x="3419271" y="1242420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2"/>
                </a:solidFill>
                <a:latin typeface="Onest ExtraLight"/>
                <a:ea typeface="Onest ExtraLight"/>
                <a:cs typeface="Onest ExtraLight"/>
                <a:sym typeface="Onest Extra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47" name="Google Shape;147;p13"/>
          <p:cNvSpPr txBox="1">
            <a:spLocks noGrp="1"/>
          </p:cNvSpPr>
          <p:nvPr>
            <p:ph type="title" idx="13" hasCustomPrompt="1"/>
          </p:nvPr>
        </p:nvSpPr>
        <p:spPr>
          <a:xfrm>
            <a:off x="3419271" y="2975016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2"/>
                </a:solidFill>
                <a:latin typeface="Onest ExtraLight"/>
                <a:ea typeface="Onest ExtraLight"/>
                <a:cs typeface="Onest ExtraLight"/>
                <a:sym typeface="Onest Extra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48" name="Google Shape;148;p13"/>
          <p:cNvSpPr txBox="1">
            <a:spLocks noGrp="1"/>
          </p:cNvSpPr>
          <p:nvPr>
            <p:ph type="title" idx="14" hasCustomPrompt="1"/>
          </p:nvPr>
        </p:nvSpPr>
        <p:spPr>
          <a:xfrm>
            <a:off x="6118549" y="1242420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2"/>
                </a:solidFill>
                <a:latin typeface="Onest ExtraLight"/>
                <a:ea typeface="Onest ExtraLight"/>
                <a:cs typeface="Onest ExtraLight"/>
                <a:sym typeface="Onest Extra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49" name="Google Shape;149;p13"/>
          <p:cNvSpPr txBox="1">
            <a:spLocks noGrp="1"/>
          </p:cNvSpPr>
          <p:nvPr>
            <p:ph type="title" idx="15" hasCustomPrompt="1"/>
          </p:nvPr>
        </p:nvSpPr>
        <p:spPr>
          <a:xfrm>
            <a:off x="6118549" y="2975016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2"/>
                </a:solidFill>
                <a:latin typeface="Onest ExtraLight"/>
                <a:ea typeface="Onest ExtraLight"/>
                <a:cs typeface="Onest ExtraLight"/>
                <a:sym typeface="Onest Extra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50" name="Google Shape;150;p13"/>
          <p:cNvSpPr txBox="1">
            <a:spLocks noGrp="1"/>
          </p:cNvSpPr>
          <p:nvPr>
            <p:ph type="subTitle" idx="16"/>
          </p:nvPr>
        </p:nvSpPr>
        <p:spPr>
          <a:xfrm>
            <a:off x="720000" y="1801112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51" name="Google Shape;151;p13"/>
          <p:cNvSpPr txBox="1">
            <a:spLocks noGrp="1"/>
          </p:cNvSpPr>
          <p:nvPr>
            <p:ph type="subTitle" idx="17"/>
          </p:nvPr>
        </p:nvSpPr>
        <p:spPr>
          <a:xfrm>
            <a:off x="3419271" y="1801112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52" name="Google Shape;152;p13"/>
          <p:cNvSpPr txBox="1">
            <a:spLocks noGrp="1"/>
          </p:cNvSpPr>
          <p:nvPr>
            <p:ph type="subTitle" idx="18"/>
          </p:nvPr>
        </p:nvSpPr>
        <p:spPr>
          <a:xfrm>
            <a:off x="6118549" y="1801112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53" name="Google Shape;153;p13"/>
          <p:cNvSpPr txBox="1">
            <a:spLocks noGrp="1"/>
          </p:cNvSpPr>
          <p:nvPr>
            <p:ph type="subTitle" idx="19"/>
          </p:nvPr>
        </p:nvSpPr>
        <p:spPr>
          <a:xfrm>
            <a:off x="720000" y="35337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54" name="Google Shape;154;p13"/>
          <p:cNvSpPr txBox="1">
            <a:spLocks noGrp="1"/>
          </p:cNvSpPr>
          <p:nvPr>
            <p:ph type="subTitle" idx="20"/>
          </p:nvPr>
        </p:nvSpPr>
        <p:spPr>
          <a:xfrm>
            <a:off x="3419271" y="35337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55" name="Google Shape;155;p13"/>
          <p:cNvSpPr txBox="1">
            <a:spLocks noGrp="1"/>
          </p:cNvSpPr>
          <p:nvPr>
            <p:ph type="subTitle" idx="21"/>
          </p:nvPr>
        </p:nvSpPr>
        <p:spPr>
          <a:xfrm>
            <a:off x="6118549" y="35337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nest"/>
              <a:buNone/>
              <a:defRPr sz="3500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nest"/>
              <a:buNone/>
              <a:defRPr sz="3500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nest"/>
              <a:buNone/>
              <a:defRPr sz="3500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nest"/>
              <a:buNone/>
              <a:defRPr sz="3500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nest"/>
              <a:buNone/>
              <a:defRPr sz="3500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nest"/>
              <a:buNone/>
              <a:defRPr sz="3500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nest"/>
              <a:buNone/>
              <a:defRPr sz="3500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nest"/>
              <a:buNone/>
              <a:defRPr sz="3500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nest"/>
              <a:buNone/>
              <a:defRPr sz="3500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thic A1"/>
              <a:buChar char="●"/>
              <a:defRPr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thic A1"/>
              <a:buChar char="○"/>
              <a:defRPr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thic A1"/>
              <a:buChar char="■"/>
              <a:defRPr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thic A1"/>
              <a:buChar char="●"/>
              <a:defRPr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thic A1"/>
              <a:buChar char="○"/>
              <a:defRPr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thic A1"/>
              <a:buChar char="■"/>
              <a:defRPr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thic A1"/>
              <a:buChar char="●"/>
              <a:defRPr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thic A1"/>
              <a:buChar char="○"/>
              <a:defRPr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thic A1"/>
              <a:buChar char="■"/>
              <a:defRPr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8" r:id="rId8"/>
    <p:sldLayoutId id="2147483659" r:id="rId9"/>
    <p:sldLayoutId id="2147483660" r:id="rId10"/>
    <p:sldLayoutId id="2147483663" r:id="rId11"/>
    <p:sldLayoutId id="2147483674" r:id="rId12"/>
    <p:sldLayoutId id="2147483675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33"/>
          <p:cNvSpPr txBox="1">
            <a:spLocks noGrp="1"/>
          </p:cNvSpPr>
          <p:nvPr>
            <p:ph type="ctrTitle"/>
          </p:nvPr>
        </p:nvSpPr>
        <p:spPr>
          <a:xfrm>
            <a:off x="747488" y="1086438"/>
            <a:ext cx="4206600" cy="195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ru-RU" sz="4800" dirty="0" smtClean="0">
                <a:solidFill>
                  <a:schemeClr val="lt2"/>
                </a:solidFill>
                <a:latin typeface="Onest ExtraLight"/>
                <a:ea typeface="Onest ExtraLight"/>
                <a:cs typeface="Onest ExtraLight"/>
                <a:sym typeface="Onest ExtraLight"/>
              </a:rPr>
              <a:t>Космические вычисления</a:t>
            </a:r>
            <a:endParaRPr sz="4800" dirty="0">
              <a:solidFill>
                <a:schemeClr val="lt2"/>
              </a:solidFill>
              <a:latin typeface="Onest ExtraLight"/>
              <a:ea typeface="Onest ExtraLight"/>
              <a:cs typeface="Onest ExtraLight"/>
              <a:sym typeface="Onest ExtraLight"/>
            </a:endParaRPr>
          </a:p>
        </p:txBody>
      </p:sp>
      <p:sp>
        <p:nvSpPr>
          <p:cNvPr id="397" name="Google Shape;397;p33"/>
          <p:cNvSpPr txBox="1">
            <a:spLocks noGrp="1"/>
          </p:cNvSpPr>
          <p:nvPr>
            <p:ph type="subTitle" idx="1"/>
          </p:nvPr>
        </p:nvSpPr>
        <p:spPr>
          <a:xfrm>
            <a:off x="747499" y="3385788"/>
            <a:ext cx="3700747" cy="9318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ru-RU" sz="1800" dirty="0">
                <a:solidFill>
                  <a:srgbClr val="F8F2F2"/>
                </a:solidFill>
                <a:latin typeface="Onest Medium"/>
                <a:ea typeface="Onest Medium"/>
                <a:cs typeface="Onest Medium"/>
                <a:sym typeface="Onest Medium"/>
              </a:rPr>
              <a:t>З</a:t>
            </a:r>
            <a:r>
              <a:rPr lang="ru-RU" sz="1800" dirty="0" smtClean="0">
                <a:solidFill>
                  <a:srgbClr val="F8F2F2"/>
                </a:solidFill>
                <a:latin typeface="Onest Medium"/>
                <a:ea typeface="Onest Medium"/>
                <a:cs typeface="Onest Medium"/>
                <a:sym typeface="Onest Medium"/>
              </a:rPr>
              <a:t>ащищаем </a:t>
            </a:r>
            <a:r>
              <a:rPr lang="ru-RU" sz="1800" dirty="0">
                <a:solidFill>
                  <a:srgbClr val="F8F2F2"/>
                </a:solidFill>
                <a:latin typeface="Onest Medium"/>
                <a:ea typeface="Onest Medium"/>
                <a:cs typeface="Onest Medium"/>
                <a:sym typeface="Onest Medium"/>
              </a:rPr>
              <a:t>бортовой компьютер вашего </a:t>
            </a:r>
            <a:r>
              <a:rPr lang="ru-RU" sz="1800" dirty="0" smtClean="0">
                <a:solidFill>
                  <a:srgbClr val="F8F2F2"/>
                </a:solidFill>
                <a:latin typeface="Onest Medium"/>
                <a:ea typeface="Onest Medium"/>
                <a:cs typeface="Onest Medium"/>
                <a:sym typeface="Onest Medium"/>
              </a:rPr>
              <a:t>спутника</a:t>
            </a:r>
            <a:endParaRPr lang="ru-RU" sz="1800" dirty="0">
              <a:solidFill>
                <a:srgbClr val="F8F2F2"/>
              </a:solidFill>
              <a:latin typeface="Onest Medium"/>
              <a:ea typeface="Onest Medium"/>
              <a:cs typeface="Onest Medium"/>
              <a:sym typeface="Onest Medium"/>
            </a:endParaRPr>
          </a:p>
        </p:txBody>
      </p:sp>
      <p:cxnSp>
        <p:nvCxnSpPr>
          <p:cNvPr id="398" name="Google Shape;398;p33"/>
          <p:cNvCxnSpPr/>
          <p:nvPr/>
        </p:nvCxnSpPr>
        <p:spPr>
          <a:xfrm>
            <a:off x="5454500" y="-42300"/>
            <a:ext cx="0" cy="52323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9" name="Google Shape;399;p33"/>
          <p:cNvCxnSpPr/>
          <p:nvPr/>
        </p:nvCxnSpPr>
        <p:spPr>
          <a:xfrm>
            <a:off x="924338" y="3208750"/>
            <a:ext cx="38529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" name="Picture 4" descr="Picture background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0"/>
          <a:stretch/>
        </p:blipFill>
        <p:spPr bwMode="auto">
          <a:xfrm>
            <a:off x="5489196" y="398761"/>
            <a:ext cx="3654804" cy="4331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5805133" y="4774168"/>
            <a:ext cx="333886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800" dirty="0">
                <a:solidFill>
                  <a:schemeClr val="tx1"/>
                </a:solidFill>
                <a:latin typeface="Onest Medium" panose="020B0604020202020204" charset="0"/>
                <a:ea typeface="Gothic A1" panose="020B0604020202020204" charset="-127"/>
                <a:cs typeface="Gothic A1" panose="020B0604020202020204" charset="-127"/>
              </a:rPr>
              <a:t>Барсуков </a:t>
            </a:r>
            <a:r>
              <a:rPr lang="ru-RU" sz="1800" dirty="0" smtClean="0">
                <a:solidFill>
                  <a:schemeClr val="tx1"/>
                </a:solidFill>
                <a:latin typeface="Onest Medium" panose="020B0604020202020204" charset="0"/>
                <a:ea typeface="Gothic A1" panose="020B0604020202020204" charset="-127"/>
                <a:cs typeface="Gothic A1" panose="020B0604020202020204" charset="-127"/>
              </a:rPr>
              <a:t>Максим,</a:t>
            </a:r>
            <a:r>
              <a:rPr lang="en-GB" sz="1800" b="1" dirty="0" smtClean="0">
                <a:solidFill>
                  <a:schemeClr val="tx1"/>
                </a:solidFill>
                <a:latin typeface="Onest Medium" panose="020B0604020202020204" charset="0"/>
                <a:ea typeface="Gothic A1" panose="020B0604020202020204" charset="-127"/>
                <a:cs typeface="Gothic A1" panose="020B0604020202020204" charset="-127"/>
              </a:rPr>
              <a:t>P3215</a:t>
            </a:r>
            <a:endParaRPr lang="en-GB" sz="1800" b="1" dirty="0">
              <a:solidFill>
                <a:schemeClr val="tx1"/>
              </a:solidFill>
              <a:latin typeface="Onest Medium" panose="020B0604020202020204" charset="0"/>
              <a:ea typeface="Gothic A1" panose="020B0604020202020204" charset="-127"/>
              <a:cs typeface="Gothic A1" panose="020B0604020202020204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Picture background"/>
          <p:cNvPicPr>
            <a:picLocks noGrp="1" noChangeAspect="1" noChangeArrowheads="1"/>
          </p:cNvPicPr>
          <p:nvPr>
            <p:ph type="pic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79" b="7679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3" name="Google Shape;573;p46"/>
          <p:cNvSpPr txBox="1">
            <a:spLocks noGrp="1"/>
          </p:cNvSpPr>
          <p:nvPr>
            <p:ph type="title"/>
          </p:nvPr>
        </p:nvSpPr>
        <p:spPr>
          <a:xfrm>
            <a:off x="1063758" y="2978514"/>
            <a:ext cx="3075105" cy="13626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dirty="0" smtClean="0"/>
              <a:t>Не такой уж и пустой!</a:t>
            </a:r>
            <a:endParaRPr sz="3600" dirty="0"/>
          </a:p>
        </p:txBody>
      </p:sp>
      <p:grpSp>
        <p:nvGrpSpPr>
          <p:cNvPr id="574" name="Google Shape;574;p46"/>
          <p:cNvGrpSpPr/>
          <p:nvPr/>
        </p:nvGrpSpPr>
        <p:grpSpPr>
          <a:xfrm>
            <a:off x="2375" y="-42300"/>
            <a:ext cx="9174000" cy="5232300"/>
            <a:chOff x="2375" y="-42300"/>
            <a:chExt cx="9174000" cy="5232300"/>
          </a:xfrm>
        </p:grpSpPr>
        <p:cxnSp>
          <p:nvCxnSpPr>
            <p:cNvPr id="575" name="Google Shape;575;p46"/>
            <p:cNvCxnSpPr/>
            <p:nvPr/>
          </p:nvCxnSpPr>
          <p:spPr>
            <a:xfrm>
              <a:off x="378863" y="-42300"/>
              <a:ext cx="0" cy="52323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6" name="Google Shape;576;p46"/>
            <p:cNvCxnSpPr/>
            <p:nvPr/>
          </p:nvCxnSpPr>
          <p:spPr>
            <a:xfrm>
              <a:off x="2375" y="355700"/>
              <a:ext cx="91740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7" name="Google Shape;577;p46"/>
            <p:cNvCxnSpPr/>
            <p:nvPr/>
          </p:nvCxnSpPr>
          <p:spPr>
            <a:xfrm>
              <a:off x="2375" y="4745800"/>
              <a:ext cx="91740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8" name="Google Shape;578;p46"/>
            <p:cNvCxnSpPr/>
            <p:nvPr/>
          </p:nvCxnSpPr>
          <p:spPr>
            <a:xfrm>
              <a:off x="8765138" y="-42300"/>
              <a:ext cx="0" cy="52323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1" name="Прямоугольник 10"/>
          <p:cNvSpPr/>
          <p:nvPr/>
        </p:nvSpPr>
        <p:spPr>
          <a:xfrm>
            <a:off x="8702040" y="0"/>
            <a:ext cx="44196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Clr>
                <a:srgbClr val="F8F2F2"/>
              </a:buClr>
              <a:buSzPts val="3000"/>
            </a:pPr>
            <a:r>
              <a:rPr lang="ru-RU" sz="1600" b="1" dirty="0" smtClean="0">
                <a:solidFill>
                  <a:srgbClr val="69E7FF"/>
                </a:solidFill>
                <a:latin typeface="Nunito" pitchFamily="2" charset="-52"/>
                <a:sym typeface="Onest ExtraLight"/>
              </a:rPr>
              <a:t>10</a:t>
            </a:r>
            <a:endParaRPr lang="en" sz="1600" b="1" dirty="0">
              <a:solidFill>
                <a:srgbClr val="69E7FF"/>
              </a:solidFill>
              <a:latin typeface="Nunito" pitchFamily="2" charset="-52"/>
              <a:sym typeface="Onest ExtraLight"/>
            </a:endParaRPr>
          </a:p>
        </p:txBody>
      </p:sp>
    </p:spTree>
    <p:extLst>
      <p:ext uri="{BB962C8B-B14F-4D97-AF65-F5344CB8AC3E}">
        <p14:creationId xmlns:p14="http://schemas.microsoft.com/office/powerpoint/2010/main" val="3492476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37"/>
          <p:cNvSpPr txBox="1">
            <a:spLocks noGrp="1"/>
          </p:cNvSpPr>
          <p:nvPr>
            <p:ph type="title"/>
          </p:nvPr>
        </p:nvSpPr>
        <p:spPr>
          <a:xfrm>
            <a:off x="4714751" y="457649"/>
            <a:ext cx="3714230" cy="147117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Полезные ссылки</a:t>
            </a:r>
            <a:endParaRPr dirty="0"/>
          </a:p>
        </p:txBody>
      </p:sp>
      <p:pic>
        <p:nvPicPr>
          <p:cNvPr id="449" name="Google Shape;449;p37"/>
          <p:cNvPicPr preferRelativeResize="0"/>
          <p:nvPr/>
        </p:nvPicPr>
        <p:blipFill rotWithShape="1">
          <a:blip r:embed="rId3">
            <a:alphaModFix/>
          </a:blip>
          <a:srcRect r="1729"/>
          <a:stretch/>
        </p:blipFill>
        <p:spPr>
          <a:xfrm flipH="1">
            <a:off x="4436803" y="1841250"/>
            <a:ext cx="4660797" cy="47430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50" name="Google Shape;450;p37"/>
          <p:cNvCxnSpPr/>
          <p:nvPr/>
        </p:nvCxnSpPr>
        <p:spPr>
          <a:xfrm>
            <a:off x="4714750" y="-52525"/>
            <a:ext cx="0" cy="5256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1" name="Google Shape;451;p37"/>
          <p:cNvCxnSpPr/>
          <p:nvPr/>
        </p:nvCxnSpPr>
        <p:spPr>
          <a:xfrm>
            <a:off x="4714750" y="1841250"/>
            <a:ext cx="405799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009" y="705626"/>
            <a:ext cx="2271247" cy="2271247"/>
          </a:xfrm>
          <a:prstGeom prst="rect">
            <a:avLst/>
          </a:prstGeom>
        </p:spPr>
      </p:pic>
      <p:sp>
        <p:nvSpPr>
          <p:cNvPr id="12" name="Google Shape;448;p37"/>
          <p:cNvSpPr txBox="1">
            <a:spLocks noGrp="1"/>
          </p:cNvSpPr>
          <p:nvPr>
            <p:ph type="subTitle" idx="1"/>
          </p:nvPr>
        </p:nvSpPr>
        <p:spPr>
          <a:xfrm>
            <a:off x="3269948" y="963070"/>
            <a:ext cx="1260110" cy="13021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Здесь будут </a:t>
            </a:r>
            <a:r>
              <a:rPr lang="ru-RU" b="1" dirty="0" smtClean="0">
                <a:solidFill>
                  <a:schemeClr val="tx2"/>
                </a:solidFill>
              </a:rPr>
              <a:t>слайды доклада</a:t>
            </a:r>
            <a:endParaRPr b="1" dirty="0">
              <a:solidFill>
                <a:schemeClr val="tx2"/>
              </a:solidFill>
            </a:endParaRPr>
          </a:p>
        </p:txBody>
      </p:sp>
      <p:sp>
        <p:nvSpPr>
          <p:cNvPr id="14" name="Google Shape;448;p37"/>
          <p:cNvSpPr txBox="1">
            <a:spLocks/>
          </p:cNvSpPr>
          <p:nvPr/>
        </p:nvSpPr>
        <p:spPr>
          <a:xfrm>
            <a:off x="690446" y="3278050"/>
            <a:ext cx="3665946" cy="10876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thic A1"/>
              <a:buNone/>
              <a:defRPr sz="1600" b="0" i="0" u="none" strike="noStrike" cap="none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thic A1"/>
              <a:buNone/>
              <a:defRPr sz="1400" b="0" i="0" u="none" strike="noStrike" cap="none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thic A1"/>
              <a:buNone/>
              <a:defRPr sz="1400" b="0" i="0" u="none" strike="noStrike" cap="none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thic A1"/>
              <a:buNone/>
              <a:defRPr sz="1400" b="0" i="0" u="none" strike="noStrike" cap="none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thic A1"/>
              <a:buNone/>
              <a:defRPr sz="1400" b="0" i="0" u="none" strike="noStrike" cap="none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thic A1"/>
              <a:buNone/>
              <a:defRPr sz="1400" b="0" i="0" u="none" strike="noStrike" cap="none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thic A1"/>
              <a:buNone/>
              <a:defRPr sz="1400" b="0" i="0" u="none" strike="noStrike" cap="none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thic A1"/>
              <a:buNone/>
              <a:defRPr sz="1400" b="0" i="0" u="none" strike="noStrike" cap="none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thic A1"/>
              <a:buNone/>
              <a:defRPr sz="1400" b="0" i="0" u="none" strike="noStrike" cap="none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defRPr>
            </a:lvl9pPr>
          </a:lstStyle>
          <a:p>
            <a:pPr marL="0" indent="0"/>
            <a:r>
              <a:rPr lang="en-GB" dirty="0" smtClean="0">
                <a:solidFill>
                  <a:schemeClr val="tx2"/>
                </a:solidFill>
                <a:latin typeface="Nunito" pitchFamily="2" charset="-52"/>
              </a:rPr>
              <a:t>github.com/maxbarsukov/</a:t>
            </a:r>
            <a:r>
              <a:rPr lang="en-GB" dirty="0" err="1" smtClean="0">
                <a:solidFill>
                  <a:schemeClr val="tx2"/>
                </a:solidFill>
                <a:latin typeface="Nunito" pitchFamily="2" charset="-52"/>
              </a:rPr>
              <a:t>itmo</a:t>
            </a:r>
            <a:r>
              <a:rPr lang="en-GB" dirty="0" smtClean="0">
                <a:latin typeface="Nunito" pitchFamily="2" charset="-52"/>
              </a:rPr>
              <a:t>/</a:t>
            </a:r>
          </a:p>
          <a:p>
            <a:pPr marL="0" indent="0"/>
            <a:r>
              <a:rPr lang="en-GB" dirty="0" smtClean="0">
                <a:latin typeface="Nunito" pitchFamily="2" charset="-52"/>
              </a:rPr>
              <a:t>tree/master/</a:t>
            </a:r>
            <a:r>
              <a:rPr lang="ru-RU" dirty="0" smtClean="0">
                <a:latin typeface="Nunito" pitchFamily="2" charset="-52"/>
              </a:rPr>
              <a:t>4%20архитектура</a:t>
            </a:r>
            <a:endParaRPr lang="en-US" dirty="0" smtClean="0">
              <a:latin typeface="Nunito" pitchFamily="2" charset="-52"/>
            </a:endParaRPr>
          </a:p>
          <a:p>
            <a:pPr marL="0" indent="0"/>
            <a:r>
              <a:rPr lang="ru-RU" dirty="0" smtClean="0">
                <a:latin typeface="Nunito" pitchFamily="2" charset="-52"/>
              </a:rPr>
              <a:t>%20компьютера</a:t>
            </a:r>
            <a:r>
              <a:rPr lang="en-US" dirty="0" smtClean="0">
                <a:latin typeface="Nunito" pitchFamily="2" charset="-52"/>
              </a:rPr>
              <a:t>/</a:t>
            </a:r>
            <a:r>
              <a:rPr lang="en-GB" dirty="0" smtClean="0">
                <a:latin typeface="Nunito" pitchFamily="2" charset="-52"/>
              </a:rPr>
              <a:t>lab1</a:t>
            </a:r>
            <a:endParaRPr lang="ru-RU" dirty="0">
              <a:latin typeface="Nunito" pitchFamily="2" charset="-52"/>
            </a:endParaRPr>
          </a:p>
        </p:txBody>
      </p:sp>
      <p:cxnSp>
        <p:nvCxnSpPr>
          <p:cNvPr id="8" name="Соединительная линия уступом 7"/>
          <p:cNvCxnSpPr/>
          <p:nvPr/>
        </p:nvCxnSpPr>
        <p:spPr>
          <a:xfrm rot="5400000">
            <a:off x="3212668" y="2383270"/>
            <a:ext cx="422488" cy="385010"/>
          </a:xfrm>
          <a:prstGeom prst="bentConnector3">
            <a:avLst>
              <a:gd name="adj1" fmla="val 97192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4" name="Прямоугольник 23"/>
          <p:cNvSpPr/>
          <p:nvPr/>
        </p:nvSpPr>
        <p:spPr>
          <a:xfrm>
            <a:off x="8709660" y="53340"/>
            <a:ext cx="43434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Clr>
                <a:srgbClr val="F8F2F2"/>
              </a:buClr>
              <a:buSzPts val="3000"/>
            </a:pPr>
            <a:r>
              <a:rPr lang="ru-RU" sz="1600" b="1" dirty="0" smtClean="0">
                <a:solidFill>
                  <a:srgbClr val="69E7FF"/>
                </a:solidFill>
                <a:latin typeface="Nunito" pitchFamily="2" charset="-52"/>
                <a:sym typeface="Onest ExtraLight"/>
              </a:rPr>
              <a:t>98</a:t>
            </a:r>
            <a:endParaRPr lang="en" sz="1600" b="1" dirty="0">
              <a:solidFill>
                <a:srgbClr val="69E7FF"/>
              </a:solidFill>
              <a:latin typeface="Nunito" pitchFamily="2" charset="-52"/>
              <a:sym typeface="Onest ExtraLight"/>
            </a:endParaRPr>
          </a:p>
        </p:txBody>
      </p:sp>
    </p:spTree>
    <p:extLst>
      <p:ext uri="{BB962C8B-B14F-4D97-AF65-F5344CB8AC3E}">
        <p14:creationId xmlns:p14="http://schemas.microsoft.com/office/powerpoint/2010/main" val="410202701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37"/>
          <p:cNvSpPr txBox="1">
            <a:spLocks noGrp="1"/>
          </p:cNvSpPr>
          <p:nvPr>
            <p:ph type="title"/>
          </p:nvPr>
        </p:nvSpPr>
        <p:spPr>
          <a:xfrm>
            <a:off x="4714751" y="457649"/>
            <a:ext cx="3714230" cy="147117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Полезные ссылки</a:t>
            </a:r>
            <a:endParaRPr dirty="0"/>
          </a:p>
        </p:txBody>
      </p:sp>
      <p:pic>
        <p:nvPicPr>
          <p:cNvPr id="449" name="Google Shape;449;p37"/>
          <p:cNvPicPr preferRelativeResize="0"/>
          <p:nvPr/>
        </p:nvPicPr>
        <p:blipFill rotWithShape="1">
          <a:blip r:embed="rId3">
            <a:alphaModFix/>
          </a:blip>
          <a:srcRect r="1729"/>
          <a:stretch/>
        </p:blipFill>
        <p:spPr>
          <a:xfrm rot="220608" flipH="1">
            <a:off x="4436803" y="1841250"/>
            <a:ext cx="4660797" cy="47430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50" name="Google Shape;450;p37"/>
          <p:cNvCxnSpPr/>
          <p:nvPr/>
        </p:nvCxnSpPr>
        <p:spPr>
          <a:xfrm>
            <a:off x="4714750" y="-52525"/>
            <a:ext cx="0" cy="5256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1" name="Google Shape;451;p37"/>
          <p:cNvCxnSpPr/>
          <p:nvPr/>
        </p:nvCxnSpPr>
        <p:spPr>
          <a:xfrm>
            <a:off x="4714750" y="1841250"/>
            <a:ext cx="405799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Google Shape;448;p37"/>
          <p:cNvSpPr txBox="1">
            <a:spLocks noGrp="1"/>
          </p:cNvSpPr>
          <p:nvPr>
            <p:ph type="subTitle" idx="1"/>
          </p:nvPr>
        </p:nvSpPr>
        <p:spPr>
          <a:xfrm>
            <a:off x="3123654" y="705625"/>
            <a:ext cx="1591095" cy="13021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ru-RU" sz="1400" dirty="0" smtClean="0"/>
              <a:t>Хорошая статья по </a:t>
            </a:r>
            <a:r>
              <a:rPr lang="ru-RU" sz="1400" dirty="0"/>
              <a:t>теме </a:t>
            </a:r>
            <a:r>
              <a:rPr lang="ru-RU" sz="1400" dirty="0" smtClean="0"/>
              <a:t>«</a:t>
            </a:r>
            <a:r>
              <a:rPr lang="ru-RU" sz="1400" b="1" dirty="0" smtClean="0">
                <a:solidFill>
                  <a:schemeClr val="tx2"/>
                </a:solidFill>
              </a:rPr>
              <a:t>Радиационно-стойкие </a:t>
            </a:r>
            <a:r>
              <a:rPr lang="ru-RU" sz="1400" b="1" dirty="0">
                <a:solidFill>
                  <a:schemeClr val="tx2"/>
                </a:solidFill>
              </a:rPr>
              <a:t>интегральные </a:t>
            </a:r>
            <a:r>
              <a:rPr lang="ru-RU" sz="1400" b="1" dirty="0" smtClean="0">
                <a:solidFill>
                  <a:schemeClr val="tx2"/>
                </a:solidFill>
              </a:rPr>
              <a:t>схемы</a:t>
            </a:r>
            <a:r>
              <a:rPr lang="ru-RU" sz="1400" dirty="0" smtClean="0"/>
              <a:t>»</a:t>
            </a:r>
            <a:endParaRPr sz="1400" b="1" dirty="0">
              <a:solidFill>
                <a:schemeClr val="tx2"/>
              </a:solidFill>
            </a:endParaRPr>
          </a:p>
        </p:txBody>
      </p:sp>
      <p:sp>
        <p:nvSpPr>
          <p:cNvPr id="14" name="Google Shape;448;p37"/>
          <p:cNvSpPr txBox="1">
            <a:spLocks/>
          </p:cNvSpPr>
          <p:nvPr/>
        </p:nvSpPr>
        <p:spPr>
          <a:xfrm>
            <a:off x="697907" y="3399335"/>
            <a:ext cx="3665946" cy="10876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thic A1"/>
              <a:buNone/>
              <a:defRPr sz="1600" b="0" i="0" u="none" strike="noStrike" cap="none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thic A1"/>
              <a:buNone/>
              <a:defRPr sz="1400" b="0" i="0" u="none" strike="noStrike" cap="none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thic A1"/>
              <a:buNone/>
              <a:defRPr sz="1400" b="0" i="0" u="none" strike="noStrike" cap="none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thic A1"/>
              <a:buNone/>
              <a:defRPr sz="1400" b="0" i="0" u="none" strike="noStrike" cap="none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thic A1"/>
              <a:buNone/>
              <a:defRPr sz="1400" b="0" i="0" u="none" strike="noStrike" cap="none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thic A1"/>
              <a:buNone/>
              <a:defRPr sz="1400" b="0" i="0" u="none" strike="noStrike" cap="none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thic A1"/>
              <a:buNone/>
              <a:defRPr sz="1400" b="0" i="0" u="none" strike="noStrike" cap="none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thic A1"/>
              <a:buNone/>
              <a:defRPr sz="1400" b="0" i="0" u="none" strike="noStrike" cap="none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thic A1"/>
              <a:buNone/>
              <a:defRPr sz="1400" b="0" i="0" u="none" strike="noStrike" cap="none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defRPr>
            </a:lvl9pPr>
          </a:lstStyle>
          <a:p>
            <a:pPr marL="0" indent="0"/>
            <a:r>
              <a:rPr lang="en-GB" dirty="0" smtClean="0">
                <a:solidFill>
                  <a:schemeClr val="tx1"/>
                </a:solidFill>
                <a:latin typeface="Nunito" pitchFamily="2" charset="-52"/>
              </a:rPr>
              <a:t>www.electronics.ru/files/article_pdf/0/</a:t>
            </a:r>
            <a:r>
              <a:rPr lang="en-GB" dirty="0" smtClean="0">
                <a:solidFill>
                  <a:schemeClr val="tx2"/>
                </a:solidFill>
                <a:latin typeface="Nunito" pitchFamily="2" charset="-52"/>
              </a:rPr>
              <a:t>article_592_363.pdf</a:t>
            </a:r>
            <a:endParaRPr lang="ru-RU" dirty="0">
              <a:solidFill>
                <a:schemeClr val="tx2"/>
              </a:solidFill>
              <a:latin typeface="Nunito" pitchFamily="2" charset="-52"/>
            </a:endParaRPr>
          </a:p>
        </p:txBody>
      </p:sp>
      <p:cxnSp>
        <p:nvCxnSpPr>
          <p:cNvPr id="8" name="Соединительная линия уступом 7"/>
          <p:cNvCxnSpPr/>
          <p:nvPr/>
        </p:nvCxnSpPr>
        <p:spPr>
          <a:xfrm rot="5400000">
            <a:off x="3183975" y="2362151"/>
            <a:ext cx="422488" cy="385010"/>
          </a:xfrm>
          <a:prstGeom prst="bentConnector3">
            <a:avLst>
              <a:gd name="adj1" fmla="val 97192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030" name="Picture 6" descr="https://code-qr.ru/storage/generated/2024/05/22/4aeb3dbd2784c6ed678e8cc23c55f0f6/202405221504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912" y="705625"/>
            <a:ext cx="2246495" cy="2246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Прямоугольник 12"/>
          <p:cNvSpPr/>
          <p:nvPr/>
        </p:nvSpPr>
        <p:spPr>
          <a:xfrm>
            <a:off x="8709660" y="53340"/>
            <a:ext cx="43434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Clr>
                <a:srgbClr val="F8F2F2"/>
              </a:buClr>
              <a:buSzPts val="3000"/>
            </a:pPr>
            <a:r>
              <a:rPr lang="ru-RU" sz="1600" b="1" dirty="0" smtClean="0">
                <a:solidFill>
                  <a:srgbClr val="69E7FF"/>
                </a:solidFill>
                <a:latin typeface="Nunito" pitchFamily="2" charset="-52"/>
                <a:sym typeface="Onest ExtraLight"/>
              </a:rPr>
              <a:t>99</a:t>
            </a:r>
            <a:endParaRPr lang="en" sz="1600" b="1" dirty="0">
              <a:solidFill>
                <a:srgbClr val="69E7FF"/>
              </a:solidFill>
              <a:latin typeface="Nunito" pitchFamily="2" charset="-52"/>
              <a:sym typeface="Onest ExtraLight"/>
            </a:endParaRPr>
          </a:p>
        </p:txBody>
      </p:sp>
    </p:spTree>
    <p:extLst>
      <p:ext uri="{BB962C8B-B14F-4D97-AF65-F5344CB8AC3E}">
        <p14:creationId xmlns:p14="http://schemas.microsoft.com/office/powerpoint/2010/main" val="351412565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code-qr.ru/storage/generated/2024/05/22/8acfe8853be1ddc2abfb91aecb3ed1c9/202405221502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911" y="705624"/>
            <a:ext cx="2246496" cy="2246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6" name="Google Shape;446;p37"/>
          <p:cNvSpPr txBox="1">
            <a:spLocks noGrp="1"/>
          </p:cNvSpPr>
          <p:nvPr>
            <p:ph type="title"/>
          </p:nvPr>
        </p:nvSpPr>
        <p:spPr>
          <a:xfrm>
            <a:off x="4714751" y="457649"/>
            <a:ext cx="3714230" cy="147117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Полезные ссылки</a:t>
            </a:r>
            <a:endParaRPr dirty="0"/>
          </a:p>
        </p:txBody>
      </p:sp>
      <p:pic>
        <p:nvPicPr>
          <p:cNvPr id="449" name="Google Shape;449;p37"/>
          <p:cNvPicPr preferRelativeResize="0"/>
          <p:nvPr/>
        </p:nvPicPr>
        <p:blipFill rotWithShape="1">
          <a:blip r:embed="rId4">
            <a:alphaModFix/>
          </a:blip>
          <a:srcRect r="1729"/>
          <a:stretch/>
        </p:blipFill>
        <p:spPr>
          <a:xfrm rot="417437" flipH="1">
            <a:off x="4436803" y="1841250"/>
            <a:ext cx="4660797" cy="47430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50" name="Google Shape;450;p37"/>
          <p:cNvCxnSpPr/>
          <p:nvPr/>
        </p:nvCxnSpPr>
        <p:spPr>
          <a:xfrm>
            <a:off x="4714750" y="-52525"/>
            <a:ext cx="0" cy="5256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1" name="Google Shape;451;p37"/>
          <p:cNvCxnSpPr/>
          <p:nvPr/>
        </p:nvCxnSpPr>
        <p:spPr>
          <a:xfrm>
            <a:off x="4714750" y="1841250"/>
            <a:ext cx="405799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Google Shape;448;p37"/>
          <p:cNvSpPr txBox="1">
            <a:spLocks noGrp="1"/>
          </p:cNvSpPr>
          <p:nvPr>
            <p:ph type="subTitle" idx="1"/>
          </p:nvPr>
        </p:nvSpPr>
        <p:spPr>
          <a:xfrm>
            <a:off x="3123654" y="886212"/>
            <a:ext cx="1591095" cy="13021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ru-RU" sz="1400" dirty="0" smtClean="0"/>
              <a:t>Обзор </a:t>
            </a:r>
            <a:r>
              <a:rPr lang="ru-RU" sz="1400" b="1" dirty="0" smtClean="0">
                <a:solidFill>
                  <a:schemeClr val="tx2"/>
                </a:solidFill>
              </a:rPr>
              <a:t>микропроцессоров </a:t>
            </a:r>
            <a:r>
              <a:rPr lang="ru-RU" sz="1400" b="1" dirty="0">
                <a:solidFill>
                  <a:schemeClr val="tx2"/>
                </a:solidFill>
              </a:rPr>
              <a:t>для космических </a:t>
            </a:r>
            <a:r>
              <a:rPr lang="ru-RU" sz="1400" b="1" dirty="0" smtClean="0">
                <a:solidFill>
                  <a:schemeClr val="tx2"/>
                </a:solidFill>
              </a:rPr>
              <a:t>применений</a:t>
            </a:r>
            <a:endParaRPr lang="ru-RU" sz="1400" b="1" dirty="0">
              <a:solidFill>
                <a:schemeClr val="tx2"/>
              </a:solidFill>
            </a:endParaRPr>
          </a:p>
        </p:txBody>
      </p:sp>
      <p:sp>
        <p:nvSpPr>
          <p:cNvPr id="14" name="Google Shape;448;p37"/>
          <p:cNvSpPr txBox="1">
            <a:spLocks/>
          </p:cNvSpPr>
          <p:nvPr/>
        </p:nvSpPr>
        <p:spPr>
          <a:xfrm>
            <a:off x="727300" y="3264299"/>
            <a:ext cx="2751546" cy="10876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thic A1"/>
              <a:buNone/>
              <a:defRPr sz="1600" b="0" i="0" u="none" strike="noStrike" cap="none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thic A1"/>
              <a:buNone/>
              <a:defRPr sz="1400" b="0" i="0" u="none" strike="noStrike" cap="none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thic A1"/>
              <a:buNone/>
              <a:defRPr sz="1400" b="0" i="0" u="none" strike="noStrike" cap="none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thic A1"/>
              <a:buNone/>
              <a:defRPr sz="1400" b="0" i="0" u="none" strike="noStrike" cap="none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thic A1"/>
              <a:buNone/>
              <a:defRPr sz="1400" b="0" i="0" u="none" strike="noStrike" cap="none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thic A1"/>
              <a:buNone/>
              <a:defRPr sz="1400" b="0" i="0" u="none" strike="noStrike" cap="none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thic A1"/>
              <a:buNone/>
              <a:defRPr sz="1400" b="0" i="0" u="none" strike="noStrike" cap="none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thic A1"/>
              <a:buNone/>
              <a:defRPr sz="1400" b="0" i="0" u="none" strike="noStrike" cap="none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thic A1"/>
              <a:buNone/>
              <a:defRPr sz="1400" b="0" i="0" u="none" strike="noStrike" cap="none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defRPr>
            </a:lvl9pPr>
          </a:lstStyle>
          <a:p>
            <a:pPr marL="0" indent="0"/>
            <a:r>
              <a:rPr lang="en-GB" dirty="0">
                <a:solidFill>
                  <a:schemeClr val="tx1"/>
                </a:solidFill>
                <a:latin typeface="Nunito" pitchFamily="2" charset="-52"/>
              </a:rPr>
              <a:t>https://russianelectronics.ru/</a:t>
            </a:r>
            <a:r>
              <a:rPr lang="en-GB" dirty="0">
                <a:solidFill>
                  <a:schemeClr val="tx2"/>
                </a:solidFill>
                <a:latin typeface="Nunito" pitchFamily="2" charset="-52"/>
              </a:rPr>
              <a:t>mikroproczessory-dlya-kosmicheskih-primenenij/</a:t>
            </a:r>
            <a:endParaRPr lang="ru-RU" dirty="0">
              <a:solidFill>
                <a:schemeClr val="tx2"/>
              </a:solidFill>
              <a:latin typeface="Nunito" pitchFamily="2" charset="-52"/>
            </a:endParaRPr>
          </a:p>
        </p:txBody>
      </p:sp>
      <p:cxnSp>
        <p:nvCxnSpPr>
          <p:cNvPr id="8" name="Соединительная линия уступом 7"/>
          <p:cNvCxnSpPr/>
          <p:nvPr/>
        </p:nvCxnSpPr>
        <p:spPr>
          <a:xfrm rot="5400000">
            <a:off x="3183975" y="2362151"/>
            <a:ext cx="422488" cy="385010"/>
          </a:xfrm>
          <a:prstGeom prst="bentConnector3">
            <a:avLst>
              <a:gd name="adj1" fmla="val 97192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" name="Прямоугольник 10"/>
          <p:cNvSpPr/>
          <p:nvPr/>
        </p:nvSpPr>
        <p:spPr>
          <a:xfrm>
            <a:off x="8665631" y="0"/>
            <a:ext cx="55457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Clr>
                <a:srgbClr val="F8F2F2"/>
              </a:buClr>
              <a:buSzPts val="3000"/>
            </a:pPr>
            <a:r>
              <a:rPr lang="ru-RU" sz="1600" b="1" dirty="0" smtClean="0">
                <a:solidFill>
                  <a:srgbClr val="69E7FF"/>
                </a:solidFill>
                <a:latin typeface="Nunito" pitchFamily="2" charset="-52"/>
                <a:sym typeface="Onest ExtraLight"/>
              </a:rPr>
              <a:t>100</a:t>
            </a:r>
            <a:endParaRPr lang="en" sz="1600" b="1" dirty="0">
              <a:solidFill>
                <a:srgbClr val="69E7FF"/>
              </a:solidFill>
              <a:latin typeface="Nunito" pitchFamily="2" charset="-52"/>
              <a:sym typeface="Onest ExtraLight"/>
            </a:endParaRPr>
          </a:p>
        </p:txBody>
      </p:sp>
    </p:spTree>
    <p:extLst>
      <p:ext uri="{BB962C8B-B14F-4D97-AF65-F5344CB8AC3E}">
        <p14:creationId xmlns:p14="http://schemas.microsoft.com/office/powerpoint/2010/main" val="215523314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code-qr.ru/storage/generated/2024/05/22/b7835efcf8052bbd4489d5ea4418d206/2024052215037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911" y="705624"/>
            <a:ext cx="2246496" cy="2246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6" name="Google Shape;446;p37"/>
          <p:cNvSpPr txBox="1">
            <a:spLocks noGrp="1"/>
          </p:cNvSpPr>
          <p:nvPr>
            <p:ph type="title"/>
          </p:nvPr>
        </p:nvSpPr>
        <p:spPr>
          <a:xfrm>
            <a:off x="4714751" y="457649"/>
            <a:ext cx="3714230" cy="147117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Полезные ссылки</a:t>
            </a:r>
            <a:endParaRPr dirty="0"/>
          </a:p>
        </p:txBody>
      </p:sp>
      <p:pic>
        <p:nvPicPr>
          <p:cNvPr id="449" name="Google Shape;449;p37"/>
          <p:cNvPicPr preferRelativeResize="0"/>
          <p:nvPr/>
        </p:nvPicPr>
        <p:blipFill rotWithShape="1">
          <a:blip r:embed="rId4">
            <a:alphaModFix/>
          </a:blip>
          <a:srcRect r="1729"/>
          <a:stretch/>
        </p:blipFill>
        <p:spPr>
          <a:xfrm rot="840524" flipH="1">
            <a:off x="4436803" y="1841250"/>
            <a:ext cx="4660797" cy="47430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50" name="Google Shape;450;p37"/>
          <p:cNvCxnSpPr/>
          <p:nvPr/>
        </p:nvCxnSpPr>
        <p:spPr>
          <a:xfrm>
            <a:off x="4714750" y="-52525"/>
            <a:ext cx="0" cy="5256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1" name="Google Shape;451;p37"/>
          <p:cNvCxnSpPr/>
          <p:nvPr/>
        </p:nvCxnSpPr>
        <p:spPr>
          <a:xfrm>
            <a:off x="4714750" y="1841250"/>
            <a:ext cx="405799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Google Shape;448;p37"/>
          <p:cNvSpPr txBox="1">
            <a:spLocks noGrp="1"/>
          </p:cNvSpPr>
          <p:nvPr>
            <p:ph type="subTitle" idx="1"/>
          </p:nvPr>
        </p:nvSpPr>
        <p:spPr>
          <a:xfrm>
            <a:off x="3143155" y="1136874"/>
            <a:ext cx="1591095" cy="13021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ru-RU" sz="1400" dirty="0" smtClean="0"/>
              <a:t>Статья на </a:t>
            </a:r>
            <a:r>
              <a:rPr lang="en-US" sz="1400" dirty="0" smtClean="0"/>
              <a:t>Wikipedia </a:t>
            </a:r>
            <a:r>
              <a:rPr lang="ru-RU" sz="1400" b="1" dirty="0" smtClean="0">
                <a:solidFill>
                  <a:schemeClr val="tx2"/>
                </a:solidFill>
              </a:rPr>
              <a:t>по теме</a:t>
            </a:r>
            <a:endParaRPr lang="ru-RU" sz="1400" b="1" dirty="0">
              <a:solidFill>
                <a:schemeClr val="tx2"/>
              </a:solidFill>
            </a:endParaRPr>
          </a:p>
        </p:txBody>
      </p:sp>
      <p:sp>
        <p:nvSpPr>
          <p:cNvPr id="14" name="Google Shape;448;p37"/>
          <p:cNvSpPr txBox="1">
            <a:spLocks/>
          </p:cNvSpPr>
          <p:nvPr/>
        </p:nvSpPr>
        <p:spPr>
          <a:xfrm>
            <a:off x="720849" y="3125081"/>
            <a:ext cx="2112153" cy="10876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thic A1"/>
              <a:buNone/>
              <a:defRPr sz="1600" b="0" i="0" u="none" strike="noStrike" cap="none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thic A1"/>
              <a:buNone/>
              <a:defRPr sz="1400" b="0" i="0" u="none" strike="noStrike" cap="none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thic A1"/>
              <a:buNone/>
              <a:defRPr sz="1400" b="0" i="0" u="none" strike="noStrike" cap="none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thic A1"/>
              <a:buNone/>
              <a:defRPr sz="1400" b="0" i="0" u="none" strike="noStrike" cap="none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thic A1"/>
              <a:buNone/>
              <a:defRPr sz="1400" b="0" i="0" u="none" strike="noStrike" cap="none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thic A1"/>
              <a:buNone/>
              <a:defRPr sz="1400" b="0" i="0" u="none" strike="noStrike" cap="none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thic A1"/>
              <a:buNone/>
              <a:defRPr sz="1400" b="0" i="0" u="none" strike="noStrike" cap="none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thic A1"/>
              <a:buNone/>
              <a:defRPr sz="1400" b="0" i="0" u="none" strike="noStrike" cap="none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thic A1"/>
              <a:buNone/>
              <a:defRPr sz="1400" b="0" i="0" u="none" strike="noStrike" cap="none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defRPr>
            </a:lvl9pPr>
          </a:lstStyle>
          <a:p>
            <a:pPr marL="0" indent="0"/>
            <a:r>
              <a:rPr lang="en-GB" dirty="0" smtClean="0">
                <a:solidFill>
                  <a:schemeClr val="tx1"/>
                </a:solidFill>
                <a:latin typeface="Nunito" pitchFamily="2" charset="-52"/>
              </a:rPr>
              <a:t>ru.wikipedia.org/wiki</a:t>
            </a:r>
            <a:r>
              <a:rPr lang="en-GB" dirty="0" smtClean="0">
                <a:solidFill>
                  <a:schemeClr val="tx2"/>
                </a:solidFill>
                <a:latin typeface="Nunito" pitchFamily="2" charset="-52"/>
              </a:rPr>
              <a:t>/</a:t>
            </a:r>
            <a:r>
              <a:rPr lang="ru-RU" dirty="0">
                <a:solidFill>
                  <a:schemeClr val="tx2"/>
                </a:solidFill>
                <a:latin typeface="Nunito" pitchFamily="2" charset="-52"/>
              </a:rPr>
              <a:t>Радиационно-</a:t>
            </a:r>
            <a:r>
              <a:rPr lang="ru-RU" dirty="0" err="1">
                <a:solidFill>
                  <a:schemeClr val="tx2"/>
                </a:solidFill>
                <a:latin typeface="Nunito" pitchFamily="2" charset="-52"/>
              </a:rPr>
              <a:t>стойкая_интегральная_схема</a:t>
            </a:r>
            <a:endParaRPr lang="ru-RU" dirty="0">
              <a:solidFill>
                <a:schemeClr val="tx2"/>
              </a:solidFill>
              <a:latin typeface="Nunito" pitchFamily="2" charset="-52"/>
            </a:endParaRPr>
          </a:p>
        </p:txBody>
      </p:sp>
      <p:cxnSp>
        <p:nvCxnSpPr>
          <p:cNvPr id="8" name="Соединительная линия уступом 7"/>
          <p:cNvCxnSpPr/>
          <p:nvPr/>
        </p:nvCxnSpPr>
        <p:spPr>
          <a:xfrm rot="5400000">
            <a:off x="3169660" y="2030449"/>
            <a:ext cx="422488" cy="385010"/>
          </a:xfrm>
          <a:prstGeom prst="bentConnector3">
            <a:avLst>
              <a:gd name="adj1" fmla="val 97192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" name="Прямоугольник 10"/>
          <p:cNvSpPr/>
          <p:nvPr/>
        </p:nvSpPr>
        <p:spPr>
          <a:xfrm>
            <a:off x="8665631" y="0"/>
            <a:ext cx="55457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Clr>
                <a:srgbClr val="F8F2F2"/>
              </a:buClr>
              <a:buSzPts val="3000"/>
            </a:pPr>
            <a:r>
              <a:rPr lang="ru-RU" sz="1600" b="1" dirty="0" smtClean="0">
                <a:solidFill>
                  <a:srgbClr val="69E7FF"/>
                </a:solidFill>
                <a:latin typeface="Nunito" pitchFamily="2" charset="-52"/>
                <a:sym typeface="Onest ExtraLight"/>
              </a:rPr>
              <a:t>101</a:t>
            </a:r>
            <a:endParaRPr lang="en" sz="1600" b="1" dirty="0">
              <a:solidFill>
                <a:srgbClr val="69E7FF"/>
              </a:solidFill>
              <a:latin typeface="Nunito" pitchFamily="2" charset="-52"/>
              <a:sym typeface="Onest ExtraLight"/>
            </a:endParaRPr>
          </a:p>
        </p:txBody>
      </p:sp>
    </p:spTree>
    <p:extLst>
      <p:ext uri="{BB962C8B-B14F-4D97-AF65-F5344CB8AC3E}">
        <p14:creationId xmlns:p14="http://schemas.microsoft.com/office/powerpoint/2010/main" val="32096338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s://code-qr.ru/storage/generated/2024/05/22/f8be068b43058320bb01462aba65b484/202405221505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998" y="705625"/>
            <a:ext cx="2246496" cy="2246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6" name="Google Shape;446;p37"/>
          <p:cNvSpPr txBox="1">
            <a:spLocks noGrp="1"/>
          </p:cNvSpPr>
          <p:nvPr>
            <p:ph type="title"/>
          </p:nvPr>
        </p:nvSpPr>
        <p:spPr>
          <a:xfrm>
            <a:off x="4714751" y="457649"/>
            <a:ext cx="3714230" cy="147117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Полезные ссылки</a:t>
            </a:r>
            <a:endParaRPr dirty="0"/>
          </a:p>
        </p:txBody>
      </p:sp>
      <p:pic>
        <p:nvPicPr>
          <p:cNvPr id="449" name="Google Shape;449;p37"/>
          <p:cNvPicPr preferRelativeResize="0"/>
          <p:nvPr/>
        </p:nvPicPr>
        <p:blipFill rotWithShape="1">
          <a:blip r:embed="rId4">
            <a:alphaModFix/>
          </a:blip>
          <a:srcRect r="1729"/>
          <a:stretch/>
        </p:blipFill>
        <p:spPr>
          <a:xfrm rot="1264653" flipH="1">
            <a:off x="4436803" y="1841250"/>
            <a:ext cx="4660797" cy="47430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50" name="Google Shape;450;p37"/>
          <p:cNvCxnSpPr/>
          <p:nvPr/>
        </p:nvCxnSpPr>
        <p:spPr>
          <a:xfrm>
            <a:off x="4714750" y="-52525"/>
            <a:ext cx="0" cy="5256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1" name="Google Shape;451;p37"/>
          <p:cNvCxnSpPr/>
          <p:nvPr/>
        </p:nvCxnSpPr>
        <p:spPr>
          <a:xfrm>
            <a:off x="4714750" y="1841250"/>
            <a:ext cx="405799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Google Shape;448;p37"/>
          <p:cNvSpPr txBox="1">
            <a:spLocks noGrp="1"/>
          </p:cNvSpPr>
          <p:nvPr>
            <p:ph type="subTitle" idx="1"/>
          </p:nvPr>
        </p:nvSpPr>
        <p:spPr>
          <a:xfrm>
            <a:off x="3143155" y="1136874"/>
            <a:ext cx="1497597" cy="140694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ru-RU" sz="1400" dirty="0" smtClean="0"/>
              <a:t>Статья на </a:t>
            </a:r>
            <a:r>
              <a:rPr lang="en-US" sz="1400" dirty="0" err="1" smtClean="0"/>
              <a:t>Habr</a:t>
            </a:r>
            <a:r>
              <a:rPr lang="en-US" sz="1400" dirty="0" smtClean="0"/>
              <a:t> </a:t>
            </a:r>
            <a:r>
              <a:rPr lang="ru-RU" sz="1400" b="1" dirty="0" smtClean="0">
                <a:solidFill>
                  <a:schemeClr val="tx2"/>
                </a:solidFill>
              </a:rPr>
              <a:t>«Микроэлектроника для космоса и военных»</a:t>
            </a:r>
            <a:endParaRPr lang="ru-RU" sz="1400" b="1" dirty="0">
              <a:solidFill>
                <a:schemeClr val="tx2"/>
              </a:solidFill>
            </a:endParaRPr>
          </a:p>
        </p:txBody>
      </p:sp>
      <p:sp>
        <p:nvSpPr>
          <p:cNvPr id="14" name="Google Shape;448;p37"/>
          <p:cNvSpPr txBox="1">
            <a:spLocks/>
          </p:cNvSpPr>
          <p:nvPr/>
        </p:nvSpPr>
        <p:spPr>
          <a:xfrm>
            <a:off x="749498" y="3345087"/>
            <a:ext cx="2002150" cy="10876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thic A1"/>
              <a:buNone/>
              <a:defRPr sz="1600" b="0" i="0" u="none" strike="noStrike" cap="none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thic A1"/>
              <a:buNone/>
              <a:defRPr sz="1400" b="0" i="0" u="none" strike="noStrike" cap="none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thic A1"/>
              <a:buNone/>
              <a:defRPr sz="1400" b="0" i="0" u="none" strike="noStrike" cap="none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thic A1"/>
              <a:buNone/>
              <a:defRPr sz="1400" b="0" i="0" u="none" strike="noStrike" cap="none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thic A1"/>
              <a:buNone/>
              <a:defRPr sz="1400" b="0" i="0" u="none" strike="noStrike" cap="none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thic A1"/>
              <a:buNone/>
              <a:defRPr sz="1400" b="0" i="0" u="none" strike="noStrike" cap="none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thic A1"/>
              <a:buNone/>
              <a:defRPr sz="1400" b="0" i="0" u="none" strike="noStrike" cap="none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thic A1"/>
              <a:buNone/>
              <a:defRPr sz="1400" b="0" i="0" u="none" strike="noStrike" cap="none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thic A1"/>
              <a:buNone/>
              <a:defRPr sz="1400" b="0" i="0" u="none" strike="noStrike" cap="none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defRPr>
            </a:lvl9pPr>
          </a:lstStyle>
          <a:p>
            <a:pPr marL="0" indent="0"/>
            <a:r>
              <a:rPr lang="en-GB" dirty="0">
                <a:solidFill>
                  <a:schemeClr val="tx1"/>
                </a:solidFill>
                <a:latin typeface="Nunito" pitchFamily="2" charset="-52"/>
              </a:rPr>
              <a:t>https://habr.com/ru/articles/</a:t>
            </a:r>
            <a:r>
              <a:rPr lang="en-GB" dirty="0">
                <a:solidFill>
                  <a:schemeClr val="tx2"/>
                </a:solidFill>
                <a:latin typeface="Nunito" pitchFamily="2" charset="-52"/>
              </a:rPr>
              <a:t>156049</a:t>
            </a:r>
            <a:r>
              <a:rPr lang="en-GB" dirty="0">
                <a:solidFill>
                  <a:schemeClr val="tx1"/>
                </a:solidFill>
                <a:latin typeface="Nunito" pitchFamily="2" charset="-52"/>
              </a:rPr>
              <a:t>/</a:t>
            </a:r>
            <a:endParaRPr lang="ru-RU" dirty="0">
              <a:solidFill>
                <a:schemeClr val="tx2"/>
              </a:solidFill>
              <a:latin typeface="Nunito" pitchFamily="2" charset="-52"/>
            </a:endParaRPr>
          </a:p>
        </p:txBody>
      </p:sp>
      <p:cxnSp>
        <p:nvCxnSpPr>
          <p:cNvPr id="8" name="Соединительная линия уступом 7"/>
          <p:cNvCxnSpPr/>
          <p:nvPr/>
        </p:nvCxnSpPr>
        <p:spPr>
          <a:xfrm rot="5400000">
            <a:off x="3442371" y="2714475"/>
            <a:ext cx="422488" cy="385010"/>
          </a:xfrm>
          <a:prstGeom prst="bentConnector3">
            <a:avLst>
              <a:gd name="adj1" fmla="val 97192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" name="Прямоугольник 10"/>
          <p:cNvSpPr/>
          <p:nvPr/>
        </p:nvSpPr>
        <p:spPr>
          <a:xfrm>
            <a:off x="8665631" y="0"/>
            <a:ext cx="55457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Clr>
                <a:srgbClr val="F8F2F2"/>
              </a:buClr>
              <a:buSzPts val="3000"/>
            </a:pPr>
            <a:r>
              <a:rPr lang="ru-RU" sz="1600" b="1" dirty="0" smtClean="0">
                <a:solidFill>
                  <a:srgbClr val="69E7FF"/>
                </a:solidFill>
                <a:latin typeface="Nunito" pitchFamily="2" charset="-52"/>
                <a:sym typeface="Onest ExtraLight"/>
              </a:rPr>
              <a:t>102</a:t>
            </a:r>
            <a:endParaRPr lang="en" sz="1600" b="1" dirty="0">
              <a:solidFill>
                <a:srgbClr val="69E7FF"/>
              </a:solidFill>
              <a:latin typeface="Nunito" pitchFamily="2" charset="-52"/>
              <a:sym typeface="Onest ExtraLight"/>
            </a:endParaRPr>
          </a:p>
        </p:txBody>
      </p:sp>
    </p:spTree>
    <p:extLst>
      <p:ext uri="{BB962C8B-B14F-4D97-AF65-F5344CB8AC3E}">
        <p14:creationId xmlns:p14="http://schemas.microsoft.com/office/powerpoint/2010/main" val="3258883894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37"/>
          <p:cNvSpPr txBox="1">
            <a:spLocks noGrp="1"/>
          </p:cNvSpPr>
          <p:nvPr>
            <p:ph type="title"/>
          </p:nvPr>
        </p:nvSpPr>
        <p:spPr>
          <a:xfrm>
            <a:off x="4714751" y="457649"/>
            <a:ext cx="3714230" cy="147117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Полезные ссылки</a:t>
            </a:r>
            <a:endParaRPr dirty="0"/>
          </a:p>
        </p:txBody>
      </p:sp>
      <p:pic>
        <p:nvPicPr>
          <p:cNvPr id="449" name="Google Shape;449;p37"/>
          <p:cNvPicPr preferRelativeResize="0"/>
          <p:nvPr/>
        </p:nvPicPr>
        <p:blipFill rotWithShape="1">
          <a:blip r:embed="rId3">
            <a:alphaModFix/>
          </a:blip>
          <a:srcRect r="1729"/>
          <a:stretch/>
        </p:blipFill>
        <p:spPr>
          <a:xfrm rot="1793429" flipH="1">
            <a:off x="4471179" y="1841250"/>
            <a:ext cx="4660797" cy="47430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50" name="Google Shape;450;p37"/>
          <p:cNvCxnSpPr/>
          <p:nvPr/>
        </p:nvCxnSpPr>
        <p:spPr>
          <a:xfrm>
            <a:off x="4714750" y="-52525"/>
            <a:ext cx="0" cy="5256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1" name="Google Shape;451;p37"/>
          <p:cNvCxnSpPr/>
          <p:nvPr/>
        </p:nvCxnSpPr>
        <p:spPr>
          <a:xfrm>
            <a:off x="4714750" y="1841250"/>
            <a:ext cx="405799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Google Shape;448;p37"/>
          <p:cNvSpPr txBox="1">
            <a:spLocks noGrp="1"/>
          </p:cNvSpPr>
          <p:nvPr>
            <p:ph type="subTitle" idx="1"/>
          </p:nvPr>
        </p:nvSpPr>
        <p:spPr>
          <a:xfrm>
            <a:off x="3024055" y="718002"/>
            <a:ext cx="1733645" cy="15588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ru-RU" sz="1400" dirty="0" smtClean="0"/>
              <a:t>Статья на </a:t>
            </a:r>
            <a:r>
              <a:rPr lang="en-US" sz="1400" dirty="0" err="1" smtClean="0"/>
              <a:t>Habr</a:t>
            </a:r>
            <a:r>
              <a:rPr lang="en-US" sz="1400" dirty="0" smtClean="0"/>
              <a:t> </a:t>
            </a:r>
            <a:r>
              <a:rPr lang="ru-RU" sz="1400" b="1" dirty="0">
                <a:solidFill>
                  <a:schemeClr val="tx2"/>
                </a:solidFill>
              </a:rPr>
              <a:t>«Популярные заблуждения про радиационную стойкость </a:t>
            </a:r>
            <a:r>
              <a:rPr lang="ru-RU" sz="1400" b="1" dirty="0" smtClean="0">
                <a:solidFill>
                  <a:schemeClr val="tx2"/>
                </a:solidFill>
              </a:rPr>
              <a:t>микросхем»</a:t>
            </a:r>
            <a:endParaRPr lang="ru-RU" sz="1400" b="1" dirty="0">
              <a:solidFill>
                <a:schemeClr val="tx2"/>
              </a:solidFill>
            </a:endParaRPr>
          </a:p>
        </p:txBody>
      </p:sp>
      <p:sp>
        <p:nvSpPr>
          <p:cNvPr id="14" name="Google Shape;448;p37"/>
          <p:cNvSpPr txBox="1">
            <a:spLocks/>
          </p:cNvSpPr>
          <p:nvPr/>
        </p:nvSpPr>
        <p:spPr>
          <a:xfrm>
            <a:off x="749498" y="3345087"/>
            <a:ext cx="2002150" cy="10876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thic A1"/>
              <a:buNone/>
              <a:defRPr sz="1600" b="0" i="0" u="none" strike="noStrike" cap="none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thic A1"/>
              <a:buNone/>
              <a:defRPr sz="1400" b="0" i="0" u="none" strike="noStrike" cap="none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thic A1"/>
              <a:buNone/>
              <a:defRPr sz="1400" b="0" i="0" u="none" strike="noStrike" cap="none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thic A1"/>
              <a:buNone/>
              <a:defRPr sz="1400" b="0" i="0" u="none" strike="noStrike" cap="none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thic A1"/>
              <a:buNone/>
              <a:defRPr sz="1400" b="0" i="0" u="none" strike="noStrike" cap="none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thic A1"/>
              <a:buNone/>
              <a:defRPr sz="1400" b="0" i="0" u="none" strike="noStrike" cap="none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thic A1"/>
              <a:buNone/>
              <a:defRPr sz="1400" b="0" i="0" u="none" strike="noStrike" cap="none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thic A1"/>
              <a:buNone/>
              <a:defRPr sz="1400" b="0" i="0" u="none" strike="noStrike" cap="none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thic A1"/>
              <a:buNone/>
              <a:defRPr sz="1400" b="0" i="0" u="none" strike="noStrike" cap="none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defRPr>
            </a:lvl9pPr>
          </a:lstStyle>
          <a:p>
            <a:pPr marL="0" indent="0"/>
            <a:r>
              <a:rPr lang="en-GB" dirty="0">
                <a:solidFill>
                  <a:schemeClr val="tx1"/>
                </a:solidFill>
                <a:latin typeface="Nunito" pitchFamily="2" charset="-52"/>
              </a:rPr>
              <a:t>https://</a:t>
            </a:r>
            <a:r>
              <a:rPr lang="en-GB" dirty="0" smtClean="0">
                <a:solidFill>
                  <a:schemeClr val="tx1"/>
                </a:solidFill>
                <a:latin typeface="Nunito" pitchFamily="2" charset="-52"/>
              </a:rPr>
              <a:t>habr.com/ru/articles/</a:t>
            </a:r>
            <a:r>
              <a:rPr lang="en-GB" dirty="0">
                <a:solidFill>
                  <a:schemeClr val="tx2"/>
                </a:solidFill>
                <a:latin typeface="Nunito" pitchFamily="2" charset="-52"/>
              </a:rPr>
              <a:t>452128</a:t>
            </a:r>
            <a:r>
              <a:rPr lang="en-GB" dirty="0" smtClean="0">
                <a:solidFill>
                  <a:schemeClr val="tx1"/>
                </a:solidFill>
                <a:latin typeface="Nunito" pitchFamily="2" charset="-52"/>
              </a:rPr>
              <a:t>/</a:t>
            </a:r>
            <a:endParaRPr lang="ru-RU" dirty="0">
              <a:solidFill>
                <a:schemeClr val="tx2"/>
              </a:solidFill>
              <a:latin typeface="Nunito" pitchFamily="2" charset="-52"/>
            </a:endParaRPr>
          </a:p>
        </p:txBody>
      </p:sp>
      <p:cxnSp>
        <p:nvCxnSpPr>
          <p:cNvPr id="8" name="Соединительная линия уступом 7"/>
          <p:cNvCxnSpPr/>
          <p:nvPr/>
        </p:nvCxnSpPr>
        <p:spPr>
          <a:xfrm rot="5400000">
            <a:off x="3078630" y="2383270"/>
            <a:ext cx="422488" cy="385010"/>
          </a:xfrm>
          <a:prstGeom prst="bentConnector3">
            <a:avLst>
              <a:gd name="adj1" fmla="val 97192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2" name="Рисунок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218" y="682233"/>
            <a:ext cx="2257145" cy="2257145"/>
          </a:xfrm>
          <a:prstGeom prst="rect">
            <a:avLst/>
          </a:prstGeom>
        </p:spPr>
      </p:pic>
      <p:sp>
        <p:nvSpPr>
          <p:cNvPr id="11" name="Прямоугольник 10"/>
          <p:cNvSpPr/>
          <p:nvPr/>
        </p:nvSpPr>
        <p:spPr>
          <a:xfrm>
            <a:off x="8665631" y="0"/>
            <a:ext cx="55457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Clr>
                <a:srgbClr val="F8F2F2"/>
              </a:buClr>
              <a:buSzPts val="3000"/>
            </a:pPr>
            <a:r>
              <a:rPr lang="ru-RU" sz="1600" b="1" dirty="0" smtClean="0">
                <a:solidFill>
                  <a:srgbClr val="69E7FF"/>
                </a:solidFill>
                <a:latin typeface="Nunito" pitchFamily="2" charset="-52"/>
                <a:sym typeface="Onest ExtraLight"/>
              </a:rPr>
              <a:t>103</a:t>
            </a:r>
            <a:endParaRPr lang="en" sz="1600" b="1" dirty="0">
              <a:solidFill>
                <a:srgbClr val="69E7FF"/>
              </a:solidFill>
              <a:latin typeface="Nunito" pitchFamily="2" charset="-52"/>
              <a:sym typeface="Onest ExtraLight"/>
            </a:endParaRPr>
          </a:p>
        </p:txBody>
      </p:sp>
    </p:spTree>
    <p:extLst>
      <p:ext uri="{BB962C8B-B14F-4D97-AF65-F5344CB8AC3E}">
        <p14:creationId xmlns:p14="http://schemas.microsoft.com/office/powerpoint/2010/main" val="4130238367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Picture background"/>
          <p:cNvPicPr>
            <a:picLocks noGrp="1"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98" r="23698"/>
          <a:stretch>
            <a:fillRect/>
          </a:stretch>
        </p:blipFill>
        <p:spPr bwMode="auto">
          <a:xfrm>
            <a:off x="5463152" y="371261"/>
            <a:ext cx="3680848" cy="4373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Прямоугольник 5"/>
          <p:cNvSpPr/>
          <p:nvPr/>
        </p:nvSpPr>
        <p:spPr>
          <a:xfrm>
            <a:off x="891152" y="685668"/>
            <a:ext cx="4572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6000" dirty="0">
                <a:solidFill>
                  <a:schemeClr val="tx2">
                    <a:lumMod val="20000"/>
                    <a:lumOff val="80000"/>
                  </a:schemeClr>
                </a:solidFill>
                <a:latin typeface="Nunito" pitchFamily="2" charset="-52"/>
                <a:sym typeface="Onest"/>
              </a:rPr>
              <a:t>Спасибо за внимание</a:t>
            </a:r>
            <a:r>
              <a:rPr lang="en" sz="6000" dirty="0">
                <a:solidFill>
                  <a:schemeClr val="tx2">
                    <a:lumMod val="20000"/>
                    <a:lumOff val="80000"/>
                  </a:schemeClr>
                </a:solidFill>
                <a:latin typeface="Nunito" pitchFamily="2" charset="-52"/>
                <a:sym typeface="Onest"/>
              </a:rPr>
              <a:t>!</a:t>
            </a:r>
            <a:endParaRPr lang="ru-RU" dirty="0">
              <a:solidFill>
                <a:schemeClr val="tx2">
                  <a:lumMod val="20000"/>
                  <a:lumOff val="80000"/>
                </a:schemeClr>
              </a:solidFill>
              <a:latin typeface="Nunito" pitchFamily="2" charset="-52"/>
            </a:endParaRPr>
          </a:p>
        </p:txBody>
      </p:sp>
      <p:sp>
        <p:nvSpPr>
          <p:cNvPr id="7" name="Google Shape;1009;p67"/>
          <p:cNvSpPr txBox="1">
            <a:spLocks noGrp="1"/>
          </p:cNvSpPr>
          <p:nvPr>
            <p:ph type="subTitle" idx="1"/>
          </p:nvPr>
        </p:nvSpPr>
        <p:spPr>
          <a:xfrm>
            <a:off x="574079" y="2795004"/>
            <a:ext cx="4448100" cy="116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1" dirty="0" smtClean="0"/>
              <a:t>Остались вопросы</a:t>
            </a:r>
            <a:r>
              <a:rPr lang="en" sz="1600" b="1" dirty="0" smtClean="0"/>
              <a:t>?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1" dirty="0" smtClean="0"/>
          </a:p>
          <a:p>
            <a:pPr marL="0" lvl="0" indent="0" algn="ctr"/>
            <a:r>
              <a:rPr lang="en-US" dirty="0" smtClean="0"/>
              <a:t>t.me/</a:t>
            </a:r>
            <a:r>
              <a:rPr lang="en-GB" b="1" dirty="0" err="1" smtClean="0">
                <a:solidFill>
                  <a:schemeClr val="tx2"/>
                </a:solidFill>
              </a:rPr>
              <a:t>nyapsilon</a:t>
            </a:r>
            <a:endParaRPr b="1" dirty="0">
              <a:solidFill>
                <a:schemeClr val="tx2"/>
              </a:solidFill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3817" y="3418316"/>
            <a:ext cx="317459" cy="317459"/>
          </a:xfrm>
          <a:prstGeom prst="rect">
            <a:avLst/>
          </a:prstGeom>
        </p:spPr>
      </p:pic>
      <p:sp>
        <p:nvSpPr>
          <p:cNvPr id="12" name="Прямоугольник 11"/>
          <p:cNvSpPr/>
          <p:nvPr/>
        </p:nvSpPr>
        <p:spPr>
          <a:xfrm>
            <a:off x="1970259" y="3766976"/>
            <a:ext cx="230864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>
                <a:solidFill>
                  <a:srgbClr val="F8F2F2"/>
                </a:solidFill>
                <a:latin typeface="Gothic A1"/>
                <a:ea typeface="Gothic A1"/>
                <a:cs typeface="Gothic A1"/>
                <a:sym typeface="Gothic A1"/>
              </a:rPr>
              <a:t>maximbarsukov@bk.ru</a:t>
            </a:r>
            <a:endParaRPr lang="ru-RU" dirty="0"/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180" y="3801887"/>
            <a:ext cx="268732" cy="268732"/>
          </a:xfrm>
          <a:prstGeom prst="rect">
            <a:avLst/>
          </a:prstGeom>
        </p:spPr>
      </p:pic>
      <p:sp>
        <p:nvSpPr>
          <p:cNvPr id="15" name="Прямоугольник 14"/>
          <p:cNvSpPr/>
          <p:nvPr/>
        </p:nvSpPr>
        <p:spPr>
          <a:xfrm>
            <a:off x="5890260" y="0"/>
            <a:ext cx="325374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Clr>
                <a:srgbClr val="F8F2F2"/>
              </a:buClr>
              <a:buSzPts val="3000"/>
            </a:pPr>
            <a:r>
              <a:rPr lang="ru-RU" sz="1600" b="1" i="1" dirty="0" err="1" smtClean="0">
                <a:solidFill>
                  <a:srgbClr val="69E7FF"/>
                </a:solidFill>
                <a:latin typeface="Onest" pitchFamily="2" charset="0"/>
                <a:sym typeface="Onest ExtraLight"/>
              </a:rPr>
              <a:t>Омагад</a:t>
            </a:r>
            <a:r>
              <a:rPr lang="ru-RU" sz="1600" b="1" i="1" dirty="0" smtClean="0">
                <a:solidFill>
                  <a:srgbClr val="69E7FF"/>
                </a:solidFill>
                <a:latin typeface="Onest" pitchFamily="2" charset="0"/>
                <a:sym typeface="Onest ExtraLight"/>
              </a:rPr>
              <a:t>, это 104-ый слайд!!!</a:t>
            </a:r>
            <a:endParaRPr lang="en" sz="1600" b="1" i="1" dirty="0">
              <a:solidFill>
                <a:srgbClr val="69E7FF"/>
              </a:solidFill>
              <a:latin typeface="Onest" pitchFamily="2" charset="0"/>
              <a:sym typeface="Onest ExtraLight"/>
            </a:endParaRPr>
          </a:p>
        </p:txBody>
      </p:sp>
    </p:spTree>
    <p:extLst>
      <p:ext uri="{BB962C8B-B14F-4D97-AF65-F5344CB8AC3E}">
        <p14:creationId xmlns:p14="http://schemas.microsoft.com/office/powerpoint/2010/main" val="16903833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Grp="1" noChangeAspect="1"/>
          </p:cNvPicPr>
          <p:nvPr>
            <p:ph type="pic" idx="2"/>
          </p:nvPr>
        </p:nvPicPr>
        <p:blipFill>
          <a:blip r:embed="rId3"/>
          <a:srcRect l="139" r="139"/>
          <a:stretch>
            <a:fillRect/>
          </a:stretch>
        </p:blipFill>
        <p:spPr>
          <a:prstGeom prst="rect">
            <a:avLst/>
          </a:prstGeom>
        </p:spPr>
      </p:pic>
      <p:grpSp>
        <p:nvGrpSpPr>
          <p:cNvPr id="574" name="Google Shape;574;p46"/>
          <p:cNvGrpSpPr/>
          <p:nvPr/>
        </p:nvGrpSpPr>
        <p:grpSpPr>
          <a:xfrm>
            <a:off x="2375" y="-42300"/>
            <a:ext cx="9174000" cy="5232300"/>
            <a:chOff x="2375" y="-42300"/>
            <a:chExt cx="9174000" cy="5232300"/>
          </a:xfrm>
        </p:grpSpPr>
        <p:cxnSp>
          <p:nvCxnSpPr>
            <p:cNvPr id="575" name="Google Shape;575;p46"/>
            <p:cNvCxnSpPr/>
            <p:nvPr/>
          </p:nvCxnSpPr>
          <p:spPr>
            <a:xfrm>
              <a:off x="378863" y="-42300"/>
              <a:ext cx="0" cy="52323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6" name="Google Shape;576;p46"/>
            <p:cNvCxnSpPr/>
            <p:nvPr/>
          </p:nvCxnSpPr>
          <p:spPr>
            <a:xfrm>
              <a:off x="2375" y="355700"/>
              <a:ext cx="91740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7" name="Google Shape;577;p46"/>
            <p:cNvCxnSpPr/>
            <p:nvPr/>
          </p:nvCxnSpPr>
          <p:spPr>
            <a:xfrm>
              <a:off x="2375" y="4745800"/>
              <a:ext cx="91740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8" name="Google Shape;578;p46"/>
            <p:cNvCxnSpPr/>
            <p:nvPr/>
          </p:nvCxnSpPr>
          <p:spPr>
            <a:xfrm>
              <a:off x="8765138" y="-42300"/>
              <a:ext cx="0" cy="52323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0" name="Прямоугольник 9"/>
          <p:cNvSpPr/>
          <p:nvPr/>
        </p:nvSpPr>
        <p:spPr>
          <a:xfrm>
            <a:off x="8702040" y="0"/>
            <a:ext cx="44196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Clr>
                <a:srgbClr val="F8F2F2"/>
              </a:buClr>
              <a:buSzPts val="3000"/>
            </a:pPr>
            <a:r>
              <a:rPr lang="ru-RU" sz="1600" b="1" dirty="0" smtClean="0">
                <a:solidFill>
                  <a:srgbClr val="69E7FF"/>
                </a:solidFill>
                <a:latin typeface="Nunito" pitchFamily="2" charset="-52"/>
                <a:sym typeface="Onest ExtraLight"/>
              </a:rPr>
              <a:t>11</a:t>
            </a:r>
            <a:endParaRPr lang="en" sz="1600" b="1" dirty="0">
              <a:solidFill>
                <a:srgbClr val="69E7FF"/>
              </a:solidFill>
              <a:latin typeface="Nunito" pitchFamily="2" charset="-52"/>
              <a:sym typeface="Onest ExtraLight"/>
            </a:endParaRPr>
          </a:p>
        </p:txBody>
      </p:sp>
    </p:spTree>
    <p:extLst>
      <p:ext uri="{BB962C8B-B14F-4D97-AF65-F5344CB8AC3E}">
        <p14:creationId xmlns:p14="http://schemas.microsoft.com/office/powerpoint/2010/main" val="220334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92850" y="637024"/>
            <a:ext cx="2903124" cy="1019895"/>
          </a:xfrm>
        </p:spPr>
        <p:txBody>
          <a:bodyPr/>
          <a:lstStyle/>
          <a:p>
            <a:r>
              <a:rPr lang="ru-RU" dirty="0" smtClean="0"/>
              <a:t>Частицы</a:t>
            </a:r>
            <a:endParaRPr lang="ru-RU" dirty="0"/>
          </a:p>
        </p:txBody>
      </p:sp>
      <p:sp>
        <p:nvSpPr>
          <p:cNvPr id="4" name="Подзаголовок 3"/>
          <p:cNvSpPr>
            <a:spLocks noGrp="1"/>
          </p:cNvSpPr>
          <p:nvPr>
            <p:ph type="subTitle" idx="1"/>
          </p:nvPr>
        </p:nvSpPr>
        <p:spPr>
          <a:xfrm>
            <a:off x="572284" y="2014781"/>
            <a:ext cx="3185006" cy="1862027"/>
          </a:xfrm>
        </p:spPr>
        <p:txBody>
          <a:bodyPr/>
          <a:lstStyle/>
          <a:p>
            <a:r>
              <a:rPr lang="ru-RU" dirty="0" smtClean="0"/>
              <a:t>	На самом деле космос наводнен маленькими заряженными частицами – </a:t>
            </a:r>
            <a:r>
              <a:rPr lang="ru-RU" b="1" dirty="0" smtClean="0">
                <a:solidFill>
                  <a:schemeClr val="tx2"/>
                </a:solidFill>
              </a:rPr>
              <a:t>в основном протонами</a:t>
            </a:r>
            <a:r>
              <a:rPr lang="ru-RU" dirty="0" smtClean="0"/>
              <a:t>.</a:t>
            </a:r>
          </a:p>
        </p:txBody>
      </p:sp>
      <p:pic>
        <p:nvPicPr>
          <p:cNvPr id="12290" name="Picture 2" descr="https://upload.wikimedia.org/wikipedia/commons/thumb/b/b7/Proton_quark_structure.svg/274px-Proton_quark_structure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8221" y="1266957"/>
            <a:ext cx="2609850" cy="2609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Прямоугольник 5"/>
          <p:cNvSpPr/>
          <p:nvPr/>
        </p:nvSpPr>
        <p:spPr>
          <a:xfrm>
            <a:off x="8702040" y="0"/>
            <a:ext cx="44196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Clr>
                <a:srgbClr val="F8F2F2"/>
              </a:buClr>
              <a:buSzPts val="3000"/>
            </a:pPr>
            <a:r>
              <a:rPr lang="ru-RU" sz="1600" b="1" dirty="0" smtClean="0">
                <a:solidFill>
                  <a:srgbClr val="69E7FF"/>
                </a:solidFill>
                <a:latin typeface="Nunito" pitchFamily="2" charset="-52"/>
                <a:sym typeface="Onest ExtraLight"/>
              </a:rPr>
              <a:t>12</a:t>
            </a:r>
            <a:endParaRPr lang="en" sz="1600" b="1" dirty="0">
              <a:solidFill>
                <a:srgbClr val="69E7FF"/>
              </a:solidFill>
              <a:latin typeface="Nunito" pitchFamily="2" charset="-52"/>
              <a:sym typeface="Onest ExtraLight"/>
            </a:endParaRPr>
          </a:p>
        </p:txBody>
      </p:sp>
    </p:spTree>
    <p:extLst>
      <p:ext uri="{BB962C8B-B14F-4D97-AF65-F5344CB8AC3E}">
        <p14:creationId xmlns:p14="http://schemas.microsoft.com/office/powerpoint/2010/main" val="1436043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93596" y="637025"/>
            <a:ext cx="2903124" cy="1019895"/>
          </a:xfrm>
        </p:spPr>
        <p:txBody>
          <a:bodyPr/>
          <a:lstStyle/>
          <a:p>
            <a:r>
              <a:rPr lang="ru-RU" dirty="0" smtClean="0"/>
              <a:t>Частицы</a:t>
            </a:r>
            <a:endParaRPr lang="ru-RU" dirty="0"/>
          </a:p>
        </p:txBody>
      </p:sp>
      <p:sp>
        <p:nvSpPr>
          <p:cNvPr id="4" name="Подзаголовок 3"/>
          <p:cNvSpPr>
            <a:spLocks noGrp="1"/>
          </p:cNvSpPr>
          <p:nvPr>
            <p:ph type="subTitle" idx="1"/>
          </p:nvPr>
        </p:nvSpPr>
        <p:spPr>
          <a:xfrm>
            <a:off x="668536" y="1927938"/>
            <a:ext cx="2992501" cy="1387640"/>
          </a:xfrm>
        </p:spPr>
        <p:txBody>
          <a:bodyPr/>
          <a:lstStyle/>
          <a:p>
            <a:r>
              <a:rPr lang="ru-RU" dirty="0" smtClean="0"/>
              <a:t>	Но </a:t>
            </a:r>
            <a:r>
              <a:rPr lang="ru-RU" dirty="0"/>
              <a:t>встречаются и </a:t>
            </a:r>
            <a:r>
              <a:rPr lang="ru-RU" b="1" dirty="0">
                <a:solidFill>
                  <a:schemeClr val="tx2"/>
                </a:solidFill>
              </a:rPr>
              <a:t>электроны</a:t>
            </a:r>
            <a:r>
              <a:rPr lang="ru-RU" dirty="0"/>
              <a:t>, и </a:t>
            </a:r>
            <a:r>
              <a:rPr lang="ru-RU" b="1" dirty="0">
                <a:solidFill>
                  <a:schemeClr val="tx2"/>
                </a:solidFill>
              </a:rPr>
              <a:t>ядра гелия</a:t>
            </a:r>
            <a:r>
              <a:rPr lang="ru-RU" dirty="0"/>
              <a:t>, и другие более </a:t>
            </a:r>
            <a:r>
              <a:rPr lang="ru-RU" b="1" dirty="0">
                <a:solidFill>
                  <a:schemeClr val="tx2"/>
                </a:solidFill>
              </a:rPr>
              <a:t>тяжелые частицы</a:t>
            </a:r>
            <a:r>
              <a:rPr lang="ru-RU" dirty="0"/>
              <a:t>. </a:t>
            </a:r>
            <a:endParaRPr lang="ru-RU" dirty="0" smtClean="0"/>
          </a:p>
        </p:txBody>
      </p:sp>
      <p:pic>
        <p:nvPicPr>
          <p:cNvPr id="14342" name="Picture 6" descr="Picture backgroun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2017" y="730035"/>
            <a:ext cx="3194408" cy="2395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 descr="https://upload.wikimedia.org/wikipedia/commons/thumb/f/f4/Helium3.svg/274px-Helium3.svg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83" t="38901" r="29302" b="38345"/>
          <a:stretch/>
        </p:blipFill>
        <p:spPr bwMode="auto">
          <a:xfrm>
            <a:off x="6730809" y="3215219"/>
            <a:ext cx="1507563" cy="1226152"/>
          </a:xfrm>
          <a:prstGeom prst="rect">
            <a:avLst/>
          </a:prstGeom>
          <a:noFill/>
          <a:effectLst>
            <a:glow rad="63500">
              <a:schemeClr val="accent3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Прямоугольник 8"/>
          <p:cNvSpPr/>
          <p:nvPr/>
        </p:nvSpPr>
        <p:spPr>
          <a:xfrm>
            <a:off x="8702040" y="0"/>
            <a:ext cx="44196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Clr>
                <a:srgbClr val="F8F2F2"/>
              </a:buClr>
              <a:buSzPts val="3000"/>
            </a:pPr>
            <a:r>
              <a:rPr lang="ru-RU" sz="1600" b="1" dirty="0" smtClean="0">
                <a:solidFill>
                  <a:srgbClr val="69E7FF"/>
                </a:solidFill>
                <a:latin typeface="Nunito" pitchFamily="2" charset="-52"/>
                <a:sym typeface="Onest ExtraLight"/>
              </a:rPr>
              <a:t>13</a:t>
            </a:r>
            <a:endParaRPr lang="en" sz="1600" b="1" dirty="0">
              <a:solidFill>
                <a:srgbClr val="69E7FF"/>
              </a:solidFill>
              <a:latin typeface="Nunito" pitchFamily="2" charset="-52"/>
              <a:sym typeface="Onest ExtraLight"/>
            </a:endParaRPr>
          </a:p>
        </p:txBody>
      </p:sp>
    </p:spTree>
    <p:extLst>
      <p:ext uri="{BB962C8B-B14F-4D97-AF65-F5344CB8AC3E}">
        <p14:creationId xmlns:p14="http://schemas.microsoft.com/office/powerpoint/2010/main" val="2813070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89699" y="637025"/>
            <a:ext cx="2903124" cy="1019895"/>
          </a:xfrm>
        </p:spPr>
        <p:txBody>
          <a:bodyPr/>
          <a:lstStyle/>
          <a:p>
            <a:r>
              <a:rPr lang="ru-RU" dirty="0" smtClean="0"/>
              <a:t>Частицы</a:t>
            </a:r>
            <a:endParaRPr lang="ru-RU" dirty="0"/>
          </a:p>
        </p:txBody>
      </p:sp>
      <p:sp>
        <p:nvSpPr>
          <p:cNvPr id="4" name="Подзаголовок 3"/>
          <p:cNvSpPr>
            <a:spLocks noGrp="1"/>
          </p:cNvSpPr>
          <p:nvPr>
            <p:ph type="subTitle" idx="1"/>
          </p:nvPr>
        </p:nvSpPr>
        <p:spPr>
          <a:xfrm>
            <a:off x="396967" y="1747446"/>
            <a:ext cx="4181908" cy="2824554"/>
          </a:xfrm>
        </p:spPr>
        <p:txBody>
          <a:bodyPr/>
          <a:lstStyle/>
          <a:p>
            <a:r>
              <a:rPr lang="ru-RU" dirty="0" smtClean="0"/>
              <a:t>	Частицы </a:t>
            </a:r>
            <a:r>
              <a:rPr lang="ru-RU" dirty="0"/>
              <a:t>очень разных энергий летят </a:t>
            </a:r>
            <a:r>
              <a:rPr lang="ru-RU" b="1" dirty="0">
                <a:solidFill>
                  <a:schemeClr val="tx2"/>
                </a:solidFill>
              </a:rPr>
              <a:t>от нашего </a:t>
            </a:r>
            <a:r>
              <a:rPr lang="ru-RU" b="1" dirty="0" smtClean="0">
                <a:solidFill>
                  <a:schemeClr val="tx2"/>
                </a:solidFill>
              </a:rPr>
              <a:t>Солнца</a:t>
            </a:r>
            <a:r>
              <a:rPr lang="ru-RU" dirty="0" smtClean="0"/>
              <a:t>.</a:t>
            </a:r>
          </a:p>
          <a:p>
            <a:endParaRPr lang="ru-RU" dirty="0"/>
          </a:p>
          <a:p>
            <a:r>
              <a:rPr lang="ru-RU" dirty="0" smtClean="0"/>
              <a:t>	Какие-то </a:t>
            </a:r>
            <a:r>
              <a:rPr lang="ru-RU" dirty="0"/>
              <a:t>летят от </a:t>
            </a:r>
            <a:r>
              <a:rPr lang="ru-RU" b="1" dirty="0">
                <a:solidFill>
                  <a:schemeClr val="tx2"/>
                </a:solidFill>
              </a:rPr>
              <a:t>звезд нашей галактики</a:t>
            </a:r>
            <a:r>
              <a:rPr lang="ru-RU" dirty="0"/>
              <a:t> Млечный </a:t>
            </a:r>
            <a:r>
              <a:rPr lang="ru-RU" dirty="0" smtClean="0"/>
              <a:t>Путь.</a:t>
            </a:r>
          </a:p>
          <a:p>
            <a:endParaRPr lang="ru-RU" dirty="0"/>
          </a:p>
          <a:p>
            <a:r>
              <a:rPr lang="ru-RU" dirty="0" smtClean="0"/>
              <a:t>	Есть </a:t>
            </a:r>
            <a:r>
              <a:rPr lang="ru-RU" dirty="0"/>
              <a:t>частицы из </a:t>
            </a:r>
            <a:r>
              <a:rPr lang="ru-RU" dirty="0" smtClean="0">
                <a:solidFill>
                  <a:schemeClr val="tx1"/>
                </a:solidFill>
              </a:rPr>
              <a:t>глубин межзвездного пространства </a:t>
            </a:r>
            <a:r>
              <a:rPr lang="ru-RU" dirty="0" smtClean="0"/>
              <a:t>и </a:t>
            </a:r>
            <a:r>
              <a:rPr lang="ru-RU" dirty="0"/>
              <a:t>даже </a:t>
            </a:r>
            <a:r>
              <a:rPr lang="ru-RU" b="1" dirty="0">
                <a:solidFill>
                  <a:schemeClr val="tx2"/>
                </a:solidFill>
              </a:rPr>
              <a:t>из других галактик</a:t>
            </a:r>
            <a:r>
              <a:rPr lang="ru-RU" dirty="0"/>
              <a:t>. </a:t>
            </a:r>
          </a:p>
        </p:txBody>
      </p:sp>
      <p:pic>
        <p:nvPicPr>
          <p:cNvPr id="15362" name="Picture 2" descr="Picture backgroun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1158" y="1230658"/>
            <a:ext cx="3705077" cy="2697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Прямоугольник 5"/>
          <p:cNvSpPr/>
          <p:nvPr/>
        </p:nvSpPr>
        <p:spPr>
          <a:xfrm>
            <a:off x="8702040" y="0"/>
            <a:ext cx="44196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Clr>
                <a:srgbClr val="F8F2F2"/>
              </a:buClr>
              <a:buSzPts val="3000"/>
            </a:pPr>
            <a:r>
              <a:rPr lang="ru-RU" sz="1600" b="1" dirty="0" smtClean="0">
                <a:solidFill>
                  <a:srgbClr val="69E7FF"/>
                </a:solidFill>
                <a:latin typeface="Nunito" pitchFamily="2" charset="-52"/>
                <a:sym typeface="Onest ExtraLight"/>
              </a:rPr>
              <a:t>14</a:t>
            </a:r>
            <a:endParaRPr lang="en" sz="1600" b="1" dirty="0">
              <a:solidFill>
                <a:srgbClr val="69E7FF"/>
              </a:solidFill>
              <a:latin typeface="Nunito" pitchFamily="2" charset="-52"/>
              <a:sym typeface="Onest ExtraLight"/>
            </a:endParaRPr>
          </a:p>
        </p:txBody>
      </p:sp>
    </p:spTree>
    <p:extLst>
      <p:ext uri="{BB962C8B-B14F-4D97-AF65-F5344CB8AC3E}">
        <p14:creationId xmlns:p14="http://schemas.microsoft.com/office/powerpoint/2010/main" val="600917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 descr="Picture background"/>
          <p:cNvPicPr>
            <a:picLocks noGrp="1" noChangeAspect="1" noChangeArrowheads="1"/>
          </p:cNvPicPr>
          <p:nvPr>
            <p:ph type="pic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797" b="21797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74" name="Google Shape;574;p46"/>
          <p:cNvGrpSpPr/>
          <p:nvPr/>
        </p:nvGrpSpPr>
        <p:grpSpPr>
          <a:xfrm>
            <a:off x="2375" y="-42300"/>
            <a:ext cx="9174000" cy="5232300"/>
            <a:chOff x="2375" y="-42300"/>
            <a:chExt cx="9174000" cy="5232300"/>
          </a:xfrm>
        </p:grpSpPr>
        <p:cxnSp>
          <p:nvCxnSpPr>
            <p:cNvPr id="575" name="Google Shape;575;p46"/>
            <p:cNvCxnSpPr/>
            <p:nvPr/>
          </p:nvCxnSpPr>
          <p:spPr>
            <a:xfrm>
              <a:off x="378863" y="-42300"/>
              <a:ext cx="0" cy="52323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6" name="Google Shape;576;p46"/>
            <p:cNvCxnSpPr/>
            <p:nvPr/>
          </p:nvCxnSpPr>
          <p:spPr>
            <a:xfrm>
              <a:off x="2375" y="355700"/>
              <a:ext cx="91740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7" name="Google Shape;577;p46"/>
            <p:cNvCxnSpPr/>
            <p:nvPr/>
          </p:nvCxnSpPr>
          <p:spPr>
            <a:xfrm>
              <a:off x="2375" y="4745800"/>
              <a:ext cx="91740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8" name="Google Shape;578;p46"/>
            <p:cNvCxnSpPr/>
            <p:nvPr/>
          </p:nvCxnSpPr>
          <p:spPr>
            <a:xfrm>
              <a:off x="8765138" y="-42300"/>
              <a:ext cx="0" cy="52323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8" name="Google Shape;573;p46"/>
          <p:cNvSpPr txBox="1">
            <a:spLocks noGrp="1"/>
          </p:cNvSpPr>
          <p:nvPr>
            <p:ph type="title"/>
          </p:nvPr>
        </p:nvSpPr>
        <p:spPr>
          <a:xfrm>
            <a:off x="658123" y="3368842"/>
            <a:ext cx="4821402" cy="11495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1600" dirty="0"/>
              <a:t>Именно </a:t>
            </a:r>
            <a:r>
              <a:rPr lang="ru-RU" sz="1600" b="1" dirty="0">
                <a:solidFill>
                  <a:schemeClr val="tx2"/>
                </a:solidFill>
              </a:rPr>
              <a:t>заряженные частицы</a:t>
            </a:r>
            <a:r>
              <a:rPr lang="ru-RU" sz="1600" dirty="0"/>
              <a:t>, попадая на сетчатку глаза, оставляют яркие вспышки, которые и наблюдали астронавты из миссий «Аполлон».</a:t>
            </a:r>
            <a:endParaRPr sz="1600" dirty="0"/>
          </a:p>
        </p:txBody>
      </p:sp>
      <p:sp>
        <p:nvSpPr>
          <p:cNvPr id="11" name="Google Shape;573;p46"/>
          <p:cNvSpPr txBox="1">
            <a:spLocks/>
          </p:cNvSpPr>
          <p:nvPr/>
        </p:nvSpPr>
        <p:spPr>
          <a:xfrm>
            <a:off x="5328271" y="482408"/>
            <a:ext cx="3314987" cy="36324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nest"/>
              <a:buNone/>
              <a:defRPr sz="2400" b="0" i="0" u="none" strike="noStrike" cap="none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nest"/>
              <a:buNone/>
              <a:defRPr sz="3500" b="0" i="0" u="none" strike="noStrike" cap="none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nest"/>
              <a:buNone/>
              <a:defRPr sz="3500" b="0" i="0" u="none" strike="noStrike" cap="none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nest"/>
              <a:buNone/>
              <a:defRPr sz="3500" b="0" i="0" u="none" strike="noStrike" cap="none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nest"/>
              <a:buNone/>
              <a:defRPr sz="3500" b="0" i="0" u="none" strike="noStrike" cap="none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nest"/>
              <a:buNone/>
              <a:defRPr sz="3500" b="0" i="0" u="none" strike="noStrike" cap="none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nest"/>
              <a:buNone/>
              <a:defRPr sz="3500" b="0" i="0" u="none" strike="noStrike" cap="none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nest"/>
              <a:buNone/>
              <a:defRPr sz="3500" b="0" i="0" u="none" strike="noStrike" cap="none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nest"/>
              <a:buNone/>
              <a:defRPr sz="3500" b="0" i="0" u="none" strike="noStrike" cap="none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</a:defRPr>
            </a:lvl9pPr>
          </a:lstStyle>
          <a:p>
            <a:r>
              <a:rPr lang="en-US" sz="1100" dirty="0" smtClean="0">
                <a:solidFill>
                  <a:schemeClr val="tx2"/>
                </a:solidFill>
              </a:rPr>
              <a:t>→</a:t>
            </a:r>
            <a:r>
              <a:rPr lang="ru-RU" sz="1100" i="1" dirty="0" smtClean="0"/>
              <a:t> </a:t>
            </a:r>
            <a:r>
              <a:rPr lang="ru-RU" sz="1100" i="1" dirty="0" err="1" smtClean="0"/>
              <a:t>загугли</a:t>
            </a:r>
            <a:r>
              <a:rPr lang="ru-RU" sz="1100" i="1" dirty="0" smtClean="0"/>
              <a:t> «</a:t>
            </a:r>
            <a:r>
              <a:rPr lang="ru-RU" sz="1100" i="1" dirty="0" smtClean="0">
                <a:solidFill>
                  <a:schemeClr val="tx2"/>
                </a:solidFill>
              </a:rPr>
              <a:t>Фосфены </a:t>
            </a:r>
            <a:r>
              <a:rPr lang="ru-RU" sz="1100" i="1" dirty="0">
                <a:solidFill>
                  <a:schemeClr val="tx2"/>
                </a:solidFill>
              </a:rPr>
              <a:t>в космических полётах</a:t>
            </a:r>
            <a:r>
              <a:rPr lang="ru-RU" sz="1100" i="1" dirty="0"/>
              <a:t>»</a:t>
            </a:r>
          </a:p>
        </p:txBody>
      </p:sp>
      <p:sp>
        <p:nvSpPr>
          <p:cNvPr id="12" name="Прямоугольник 11"/>
          <p:cNvSpPr/>
          <p:nvPr/>
        </p:nvSpPr>
        <p:spPr>
          <a:xfrm>
            <a:off x="8702040" y="0"/>
            <a:ext cx="44196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Clr>
                <a:srgbClr val="F8F2F2"/>
              </a:buClr>
              <a:buSzPts val="3000"/>
            </a:pPr>
            <a:r>
              <a:rPr lang="ru-RU" sz="1600" b="1" dirty="0" smtClean="0">
                <a:solidFill>
                  <a:srgbClr val="69E7FF"/>
                </a:solidFill>
                <a:latin typeface="Nunito" pitchFamily="2" charset="-52"/>
                <a:sym typeface="Onest ExtraLight"/>
              </a:rPr>
              <a:t>15</a:t>
            </a:r>
            <a:endParaRPr lang="en" sz="1600" b="1" dirty="0">
              <a:solidFill>
                <a:srgbClr val="69E7FF"/>
              </a:solidFill>
              <a:latin typeface="Nunito" pitchFamily="2" charset="-52"/>
              <a:sym typeface="Onest ExtraLight"/>
            </a:endParaRPr>
          </a:p>
        </p:txBody>
      </p:sp>
    </p:spTree>
    <p:extLst>
      <p:ext uri="{BB962C8B-B14F-4D97-AF65-F5344CB8AC3E}">
        <p14:creationId xmlns:p14="http://schemas.microsoft.com/office/powerpoint/2010/main" val="1133185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770024" y="1847584"/>
            <a:ext cx="4482621" cy="1718797"/>
          </a:xfrm>
        </p:spPr>
        <p:txBody>
          <a:bodyPr/>
          <a:lstStyle/>
          <a:p>
            <a:r>
              <a:rPr lang="ru-RU" sz="3600" dirty="0"/>
              <a:t>Микроэлектроника и космическое </a:t>
            </a:r>
            <a:r>
              <a:rPr lang="ru-RU" sz="3600" dirty="0" smtClean="0"/>
              <a:t>излучение</a:t>
            </a:r>
            <a:endParaRPr lang="ru-RU" sz="3600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5353875" y="869468"/>
            <a:ext cx="3411989" cy="3675031"/>
          </a:xfrm>
        </p:spPr>
        <p:txBody>
          <a:bodyPr/>
          <a:lstStyle/>
          <a:p>
            <a:r>
              <a:rPr lang="ru-RU" dirty="0" smtClean="0"/>
              <a:t>	</a:t>
            </a:r>
            <a:r>
              <a:rPr lang="ru-RU" b="1" dirty="0" smtClean="0">
                <a:solidFill>
                  <a:schemeClr val="tx2"/>
                </a:solidFill>
              </a:rPr>
              <a:t>Космические </a:t>
            </a:r>
            <a:r>
              <a:rPr lang="ru-RU" b="1" dirty="0">
                <a:solidFill>
                  <a:schemeClr val="tx2"/>
                </a:solidFill>
              </a:rPr>
              <a:t>лучи очень опасны. </a:t>
            </a:r>
            <a:r>
              <a:rPr lang="ru-RU" dirty="0"/>
              <a:t>И они могут влиять не только на людей, но и </a:t>
            </a:r>
            <a:r>
              <a:rPr lang="ru-RU" b="1" dirty="0">
                <a:solidFill>
                  <a:schemeClr val="tx2"/>
                </a:solidFill>
              </a:rPr>
              <a:t>на электронные приборы.</a:t>
            </a:r>
            <a:r>
              <a:rPr lang="ru-RU" dirty="0"/>
              <a:t> </a:t>
            </a:r>
            <a:endParaRPr lang="ru-RU" dirty="0" smtClean="0"/>
          </a:p>
          <a:p>
            <a:endParaRPr lang="ru-RU" dirty="0"/>
          </a:p>
          <a:p>
            <a:r>
              <a:rPr lang="ru-RU" dirty="0" smtClean="0"/>
              <a:t>	Угроза </a:t>
            </a:r>
            <a:r>
              <a:rPr lang="ru-RU" dirty="0"/>
              <a:t>настолько серьезная, что в микроэлектронике есть отдельное направление – </a:t>
            </a:r>
            <a:r>
              <a:rPr lang="ru-RU" b="1" dirty="0">
                <a:solidFill>
                  <a:schemeClr val="tx2"/>
                </a:solidFill>
              </a:rPr>
              <a:t>радиационно-стойкое проектирование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8702040" y="0"/>
            <a:ext cx="44196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Clr>
                <a:srgbClr val="F8F2F2"/>
              </a:buClr>
              <a:buSzPts val="3000"/>
            </a:pPr>
            <a:r>
              <a:rPr lang="ru-RU" sz="1600" b="1" dirty="0" smtClean="0">
                <a:solidFill>
                  <a:srgbClr val="69E7FF"/>
                </a:solidFill>
                <a:latin typeface="Nunito" pitchFamily="2" charset="-52"/>
                <a:sym typeface="Onest ExtraLight"/>
              </a:rPr>
              <a:t>16</a:t>
            </a:r>
            <a:endParaRPr lang="en" sz="1600" b="1" dirty="0">
              <a:solidFill>
                <a:srgbClr val="69E7FF"/>
              </a:solidFill>
              <a:latin typeface="Nunito" pitchFamily="2" charset="-52"/>
              <a:sym typeface="Onest ExtraLight"/>
            </a:endParaRPr>
          </a:p>
        </p:txBody>
      </p:sp>
    </p:spTree>
    <p:extLst>
      <p:ext uri="{BB962C8B-B14F-4D97-AF65-F5344CB8AC3E}">
        <p14:creationId xmlns:p14="http://schemas.microsoft.com/office/powerpoint/2010/main" val="795501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Picture background"/>
          <p:cNvPicPr>
            <a:picLocks noGrp="1" noChangeAspect="1" noChangeArrowheads="1"/>
          </p:cNvPicPr>
          <p:nvPr>
            <p:ph type="pic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" r="139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3" name="Google Shape;573;p46"/>
          <p:cNvSpPr txBox="1">
            <a:spLocks noGrp="1"/>
          </p:cNvSpPr>
          <p:nvPr>
            <p:ph type="title"/>
          </p:nvPr>
        </p:nvSpPr>
        <p:spPr>
          <a:xfrm>
            <a:off x="720000" y="3670300"/>
            <a:ext cx="3984000" cy="91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3600" dirty="0"/>
              <a:t>А что на Земле?</a:t>
            </a:r>
            <a:endParaRPr sz="3600" dirty="0"/>
          </a:p>
        </p:txBody>
      </p:sp>
      <p:grpSp>
        <p:nvGrpSpPr>
          <p:cNvPr id="574" name="Google Shape;574;p46"/>
          <p:cNvGrpSpPr/>
          <p:nvPr/>
        </p:nvGrpSpPr>
        <p:grpSpPr>
          <a:xfrm>
            <a:off x="2375" y="-42300"/>
            <a:ext cx="9174000" cy="5232300"/>
            <a:chOff x="2375" y="-42300"/>
            <a:chExt cx="9174000" cy="5232300"/>
          </a:xfrm>
        </p:grpSpPr>
        <p:cxnSp>
          <p:nvCxnSpPr>
            <p:cNvPr id="575" name="Google Shape;575;p46"/>
            <p:cNvCxnSpPr/>
            <p:nvPr/>
          </p:nvCxnSpPr>
          <p:spPr>
            <a:xfrm>
              <a:off x="378863" y="-42300"/>
              <a:ext cx="0" cy="52323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6" name="Google Shape;576;p46"/>
            <p:cNvCxnSpPr/>
            <p:nvPr/>
          </p:nvCxnSpPr>
          <p:spPr>
            <a:xfrm>
              <a:off x="2375" y="355700"/>
              <a:ext cx="91740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7" name="Google Shape;577;p46"/>
            <p:cNvCxnSpPr/>
            <p:nvPr/>
          </p:nvCxnSpPr>
          <p:spPr>
            <a:xfrm>
              <a:off x="2375" y="4745800"/>
              <a:ext cx="91740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8" name="Google Shape;578;p46"/>
            <p:cNvCxnSpPr/>
            <p:nvPr/>
          </p:nvCxnSpPr>
          <p:spPr>
            <a:xfrm>
              <a:off x="8765138" y="-42300"/>
              <a:ext cx="0" cy="52323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3" name="Прямоугольник 12"/>
          <p:cNvSpPr/>
          <p:nvPr/>
        </p:nvSpPr>
        <p:spPr>
          <a:xfrm>
            <a:off x="8702040" y="0"/>
            <a:ext cx="44196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Clr>
                <a:srgbClr val="F8F2F2"/>
              </a:buClr>
              <a:buSzPts val="3000"/>
            </a:pPr>
            <a:r>
              <a:rPr lang="ru-RU" sz="1600" b="1" dirty="0" smtClean="0">
                <a:solidFill>
                  <a:srgbClr val="69E7FF"/>
                </a:solidFill>
                <a:latin typeface="Nunito" pitchFamily="2" charset="-52"/>
                <a:sym typeface="Onest ExtraLight"/>
              </a:rPr>
              <a:t>17</a:t>
            </a:r>
            <a:endParaRPr lang="en" sz="1600" b="1" dirty="0">
              <a:solidFill>
                <a:srgbClr val="69E7FF"/>
              </a:solidFill>
              <a:latin typeface="Nunito" pitchFamily="2" charset="-52"/>
              <a:sym typeface="Onest ExtraLight"/>
            </a:endParaRPr>
          </a:p>
        </p:txBody>
      </p:sp>
    </p:spTree>
    <p:extLst>
      <p:ext uri="{BB962C8B-B14F-4D97-AF65-F5344CB8AC3E}">
        <p14:creationId xmlns:p14="http://schemas.microsoft.com/office/powerpoint/2010/main" val="3575688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 descr="Picture background"/>
          <p:cNvPicPr>
            <a:picLocks noGrp="1" noChangeAspect="1" noChangeArrowheads="1"/>
          </p:cNvPicPr>
          <p:nvPr>
            <p:ph type="pic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" r="139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3" name="Google Shape;573;p46"/>
          <p:cNvSpPr txBox="1">
            <a:spLocks noGrp="1"/>
          </p:cNvSpPr>
          <p:nvPr>
            <p:ph type="title"/>
          </p:nvPr>
        </p:nvSpPr>
        <p:spPr>
          <a:xfrm>
            <a:off x="499994" y="3308912"/>
            <a:ext cx="7578352" cy="12385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3600" dirty="0"/>
              <a:t>Главный наш защитник – это магнитосфера. </a:t>
            </a:r>
            <a:endParaRPr sz="3600" dirty="0"/>
          </a:p>
        </p:txBody>
      </p:sp>
      <p:grpSp>
        <p:nvGrpSpPr>
          <p:cNvPr id="574" name="Google Shape;574;p46"/>
          <p:cNvGrpSpPr/>
          <p:nvPr/>
        </p:nvGrpSpPr>
        <p:grpSpPr>
          <a:xfrm>
            <a:off x="2375" y="-42300"/>
            <a:ext cx="9174000" cy="5232300"/>
            <a:chOff x="2375" y="-42300"/>
            <a:chExt cx="9174000" cy="5232300"/>
          </a:xfrm>
        </p:grpSpPr>
        <p:cxnSp>
          <p:nvCxnSpPr>
            <p:cNvPr id="575" name="Google Shape;575;p46"/>
            <p:cNvCxnSpPr/>
            <p:nvPr/>
          </p:nvCxnSpPr>
          <p:spPr>
            <a:xfrm>
              <a:off x="378863" y="-42300"/>
              <a:ext cx="0" cy="52323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6" name="Google Shape;576;p46"/>
            <p:cNvCxnSpPr/>
            <p:nvPr/>
          </p:nvCxnSpPr>
          <p:spPr>
            <a:xfrm>
              <a:off x="2375" y="355700"/>
              <a:ext cx="91740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7" name="Google Shape;577;p46"/>
            <p:cNvCxnSpPr/>
            <p:nvPr/>
          </p:nvCxnSpPr>
          <p:spPr>
            <a:xfrm>
              <a:off x="2375" y="4745800"/>
              <a:ext cx="91740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8" name="Google Shape;578;p46"/>
            <p:cNvCxnSpPr/>
            <p:nvPr/>
          </p:nvCxnSpPr>
          <p:spPr>
            <a:xfrm>
              <a:off x="8765138" y="-42300"/>
              <a:ext cx="0" cy="52323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1" name="Прямоугольник 10"/>
          <p:cNvSpPr/>
          <p:nvPr/>
        </p:nvSpPr>
        <p:spPr>
          <a:xfrm>
            <a:off x="8702040" y="0"/>
            <a:ext cx="44196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Clr>
                <a:srgbClr val="F8F2F2"/>
              </a:buClr>
              <a:buSzPts val="3000"/>
            </a:pPr>
            <a:r>
              <a:rPr lang="ru-RU" sz="1600" b="1" dirty="0" smtClean="0">
                <a:solidFill>
                  <a:srgbClr val="69E7FF"/>
                </a:solidFill>
                <a:latin typeface="Nunito" pitchFamily="2" charset="-52"/>
                <a:sym typeface="Onest ExtraLight"/>
              </a:rPr>
              <a:t>18</a:t>
            </a:r>
            <a:endParaRPr lang="en" sz="1600" b="1" dirty="0">
              <a:solidFill>
                <a:srgbClr val="69E7FF"/>
              </a:solidFill>
              <a:latin typeface="Nunito" pitchFamily="2" charset="-52"/>
              <a:sym typeface="Onest ExtraLight"/>
            </a:endParaRPr>
          </a:p>
        </p:txBody>
      </p:sp>
    </p:spTree>
    <p:extLst>
      <p:ext uri="{BB962C8B-B14F-4D97-AF65-F5344CB8AC3E}">
        <p14:creationId xmlns:p14="http://schemas.microsoft.com/office/powerpoint/2010/main" val="3254873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76340" y="368891"/>
            <a:ext cx="4917554" cy="1019895"/>
          </a:xfrm>
        </p:spPr>
        <p:txBody>
          <a:bodyPr/>
          <a:lstStyle/>
          <a:p>
            <a:r>
              <a:rPr lang="ru-RU" sz="4000" dirty="0" smtClean="0"/>
              <a:t>Магнитное поле</a:t>
            </a:r>
            <a:endParaRPr lang="ru-RU" sz="4000" dirty="0"/>
          </a:p>
        </p:txBody>
      </p:sp>
      <p:sp>
        <p:nvSpPr>
          <p:cNvPr id="4" name="Подзаголовок 3"/>
          <p:cNvSpPr>
            <a:spLocks noGrp="1"/>
          </p:cNvSpPr>
          <p:nvPr>
            <p:ph type="subTitle" idx="1"/>
          </p:nvPr>
        </p:nvSpPr>
        <p:spPr>
          <a:xfrm>
            <a:off x="445092" y="1444938"/>
            <a:ext cx="4209409" cy="2989557"/>
          </a:xfrm>
        </p:spPr>
        <p:txBody>
          <a:bodyPr/>
          <a:lstStyle/>
          <a:p>
            <a:pPr marL="0"/>
            <a:r>
              <a:rPr lang="ru-RU" dirty="0" smtClean="0"/>
              <a:t>Магнитное </a:t>
            </a:r>
            <a:r>
              <a:rPr lang="ru-RU" dirty="0"/>
              <a:t>поле почти не </a:t>
            </a:r>
            <a:r>
              <a:rPr lang="ru-RU" dirty="0" smtClean="0"/>
              <a:t>пропускает заряженные </a:t>
            </a:r>
            <a:r>
              <a:rPr lang="ru-RU" dirty="0"/>
              <a:t>частицы к поверхности, но и не может отразить их все обратно в космос. </a:t>
            </a:r>
            <a:r>
              <a:rPr lang="ru-RU" b="1" dirty="0">
                <a:solidFill>
                  <a:schemeClr val="tx2"/>
                </a:solidFill>
              </a:rPr>
              <a:t>Значительная часть застревает посередине – в радиационных поясах Ван Аллена</a:t>
            </a:r>
            <a:r>
              <a:rPr lang="ru-RU" dirty="0"/>
              <a:t>. Всего таких пояса два – внутренний (на расстоянии </a:t>
            </a:r>
            <a:r>
              <a:rPr lang="ru-RU" b="1" dirty="0">
                <a:solidFill>
                  <a:schemeClr val="tx2"/>
                </a:solidFill>
              </a:rPr>
              <a:t>4000 км из протонов</a:t>
            </a:r>
            <a:r>
              <a:rPr lang="ru-RU" dirty="0"/>
              <a:t>) и внешний (на расстоянии </a:t>
            </a:r>
            <a:r>
              <a:rPr lang="ru-RU" b="1" dirty="0">
                <a:solidFill>
                  <a:schemeClr val="tx2"/>
                </a:solidFill>
              </a:rPr>
              <a:t>17 000 км из электронов</a:t>
            </a:r>
            <a:r>
              <a:rPr lang="ru-RU" dirty="0"/>
              <a:t>).</a:t>
            </a:r>
          </a:p>
        </p:txBody>
      </p:sp>
      <p:pic>
        <p:nvPicPr>
          <p:cNvPr id="19458" name="Picture 2" descr="Picture background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73" r="38406" b="106"/>
          <a:stretch/>
        </p:blipFill>
        <p:spPr bwMode="auto">
          <a:xfrm>
            <a:off x="5060138" y="802028"/>
            <a:ext cx="3361967" cy="3317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Прямоугольник 6"/>
          <p:cNvSpPr/>
          <p:nvPr/>
        </p:nvSpPr>
        <p:spPr>
          <a:xfrm>
            <a:off x="8702040" y="0"/>
            <a:ext cx="44196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Clr>
                <a:srgbClr val="F8F2F2"/>
              </a:buClr>
              <a:buSzPts val="3000"/>
            </a:pPr>
            <a:r>
              <a:rPr lang="ru-RU" sz="1600" b="1" dirty="0" smtClean="0">
                <a:solidFill>
                  <a:srgbClr val="69E7FF"/>
                </a:solidFill>
                <a:latin typeface="Nunito" pitchFamily="2" charset="-52"/>
                <a:sym typeface="Onest ExtraLight"/>
              </a:rPr>
              <a:t>19</a:t>
            </a:r>
            <a:endParaRPr lang="en" sz="1600" b="1" dirty="0">
              <a:solidFill>
                <a:srgbClr val="69E7FF"/>
              </a:solidFill>
              <a:latin typeface="Nunito" pitchFamily="2" charset="-52"/>
              <a:sym typeface="Onest ExtraLight"/>
            </a:endParaRPr>
          </a:p>
        </p:txBody>
      </p:sp>
    </p:spTree>
    <p:extLst>
      <p:ext uri="{BB962C8B-B14F-4D97-AF65-F5344CB8AC3E}">
        <p14:creationId xmlns:p14="http://schemas.microsoft.com/office/powerpoint/2010/main" val="2253583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3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План доклада</a:t>
            </a:r>
            <a:endParaRPr dirty="0"/>
          </a:p>
        </p:txBody>
      </p:sp>
      <p:sp>
        <p:nvSpPr>
          <p:cNvPr id="416" name="Google Shape;416;p35"/>
          <p:cNvSpPr txBox="1">
            <a:spLocks noGrp="1"/>
          </p:cNvSpPr>
          <p:nvPr>
            <p:ph type="subTitle" idx="3"/>
          </p:nvPr>
        </p:nvSpPr>
        <p:spPr>
          <a:xfrm>
            <a:off x="1812724" y="3732119"/>
            <a:ext cx="2660100" cy="8457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ru-RU" sz="1200" dirty="0" smtClean="0"/>
              <a:t>Разоблачение мифов, </a:t>
            </a:r>
            <a:r>
              <a:rPr lang="ru-RU" sz="1200" dirty="0"/>
              <a:t>или «</a:t>
            </a:r>
            <a:r>
              <a:rPr lang="ru-RU" sz="1200" i="1" dirty="0"/>
              <a:t>нет, мы не можем </a:t>
            </a:r>
            <a:r>
              <a:rPr lang="ru-RU" sz="1200" i="1" dirty="0" smtClean="0"/>
              <a:t>просто положить </a:t>
            </a:r>
            <a:r>
              <a:rPr lang="ru-RU" sz="1200" i="1" dirty="0" err="1" smtClean="0"/>
              <a:t>Intel</a:t>
            </a:r>
            <a:r>
              <a:rPr lang="ru-RU" sz="1200" i="1" dirty="0" smtClean="0"/>
              <a:t> </a:t>
            </a:r>
            <a:r>
              <a:rPr lang="ru-RU" sz="1200" i="1" dirty="0" err="1"/>
              <a:t>Core</a:t>
            </a:r>
            <a:r>
              <a:rPr lang="ru-RU" sz="1200" i="1" dirty="0"/>
              <a:t> </a:t>
            </a:r>
            <a:r>
              <a:rPr lang="ru-RU" sz="1200" i="1" dirty="0" smtClean="0"/>
              <a:t>I7 в свинцовый ящик</a:t>
            </a:r>
            <a:r>
              <a:rPr lang="ru-RU" sz="1200" dirty="0" smtClean="0"/>
              <a:t>» </a:t>
            </a:r>
            <a:endParaRPr lang="ru-RU" sz="1200" dirty="0"/>
          </a:p>
        </p:txBody>
      </p:sp>
      <p:sp>
        <p:nvSpPr>
          <p:cNvPr id="417" name="Google Shape;417;p35"/>
          <p:cNvSpPr txBox="1">
            <a:spLocks noGrp="1"/>
          </p:cNvSpPr>
          <p:nvPr>
            <p:ph type="subTitle" idx="1"/>
          </p:nvPr>
        </p:nvSpPr>
        <p:spPr>
          <a:xfrm>
            <a:off x="720000" y="2132993"/>
            <a:ext cx="2440691" cy="7308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dirty="0" smtClean="0"/>
              <a:t>Проблемы с частицами</a:t>
            </a:r>
            <a:endParaRPr sz="1200" dirty="0"/>
          </a:p>
        </p:txBody>
      </p:sp>
      <p:sp>
        <p:nvSpPr>
          <p:cNvPr id="418" name="Google Shape;418;p35"/>
          <p:cNvSpPr txBox="1">
            <a:spLocks noGrp="1"/>
          </p:cNvSpPr>
          <p:nvPr>
            <p:ph type="subTitle" idx="2"/>
          </p:nvPr>
        </p:nvSpPr>
        <p:spPr>
          <a:xfrm>
            <a:off x="3419250" y="2283430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ru-RU" sz="1200" dirty="0" smtClean="0"/>
              <a:t>Что излучение делает с микросхемами</a:t>
            </a:r>
            <a:endParaRPr lang="ru-RU" sz="1200" dirty="0"/>
          </a:p>
        </p:txBody>
      </p:sp>
      <p:sp>
        <p:nvSpPr>
          <p:cNvPr id="420" name="Google Shape;420;p35"/>
          <p:cNvSpPr txBox="1">
            <a:spLocks noGrp="1"/>
          </p:cNvSpPr>
          <p:nvPr>
            <p:ph type="subTitle" idx="5"/>
          </p:nvPr>
        </p:nvSpPr>
        <p:spPr>
          <a:xfrm>
            <a:off x="6118519" y="2140254"/>
            <a:ext cx="2606064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ru-RU" dirty="0"/>
              <a:t>Методы повышения радиационной стойкости ИС</a:t>
            </a:r>
            <a:endParaRPr dirty="0"/>
          </a:p>
        </p:txBody>
      </p:sp>
      <p:sp>
        <p:nvSpPr>
          <p:cNvPr id="422" name="Google Shape;422;p35"/>
          <p:cNvSpPr txBox="1">
            <a:spLocks noGrp="1"/>
          </p:cNvSpPr>
          <p:nvPr>
            <p:ph type="title" idx="7"/>
          </p:nvPr>
        </p:nvSpPr>
        <p:spPr>
          <a:xfrm>
            <a:off x="720000" y="1242420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423" name="Google Shape;423;p35"/>
          <p:cNvSpPr txBox="1">
            <a:spLocks noGrp="1"/>
          </p:cNvSpPr>
          <p:nvPr>
            <p:ph type="title" idx="8"/>
          </p:nvPr>
        </p:nvSpPr>
        <p:spPr>
          <a:xfrm>
            <a:off x="1812725" y="2871652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424" name="Google Shape;424;p35"/>
          <p:cNvSpPr txBox="1">
            <a:spLocks noGrp="1"/>
          </p:cNvSpPr>
          <p:nvPr>
            <p:ph type="title" idx="9"/>
          </p:nvPr>
        </p:nvSpPr>
        <p:spPr>
          <a:xfrm>
            <a:off x="3419271" y="1242420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426" name="Google Shape;426;p35"/>
          <p:cNvSpPr txBox="1">
            <a:spLocks noGrp="1"/>
          </p:cNvSpPr>
          <p:nvPr>
            <p:ph type="title" idx="14"/>
          </p:nvPr>
        </p:nvSpPr>
        <p:spPr>
          <a:xfrm>
            <a:off x="6118549" y="1242420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428" name="Google Shape;428;p35"/>
          <p:cNvSpPr txBox="1">
            <a:spLocks noGrp="1"/>
          </p:cNvSpPr>
          <p:nvPr>
            <p:ph type="subTitle" idx="16"/>
          </p:nvPr>
        </p:nvSpPr>
        <p:spPr>
          <a:xfrm>
            <a:off x="720000" y="1746908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dirty="0" smtClean="0"/>
              <a:t>Введение</a:t>
            </a:r>
            <a:endParaRPr sz="2000" dirty="0"/>
          </a:p>
        </p:txBody>
      </p:sp>
      <p:sp>
        <p:nvSpPr>
          <p:cNvPr id="429" name="Google Shape;429;p35"/>
          <p:cNvSpPr txBox="1">
            <a:spLocks noGrp="1"/>
          </p:cNvSpPr>
          <p:nvPr>
            <p:ph type="subTitle" idx="17"/>
          </p:nvPr>
        </p:nvSpPr>
        <p:spPr>
          <a:xfrm>
            <a:off x="3419269" y="1801112"/>
            <a:ext cx="2564087" cy="62676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ru-RU" sz="1800" dirty="0"/>
              <a:t>Как космос мешает компьютерам жить</a:t>
            </a:r>
          </a:p>
        </p:txBody>
      </p:sp>
      <p:sp>
        <p:nvSpPr>
          <p:cNvPr id="430" name="Google Shape;430;p35"/>
          <p:cNvSpPr txBox="1">
            <a:spLocks noGrp="1"/>
          </p:cNvSpPr>
          <p:nvPr>
            <p:ph type="subTitle" idx="18"/>
          </p:nvPr>
        </p:nvSpPr>
        <p:spPr>
          <a:xfrm>
            <a:off x="6118519" y="1755454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dirty="0" smtClean="0"/>
              <a:t>Поднять щиты!</a:t>
            </a:r>
            <a:endParaRPr sz="2000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8779615" y="0"/>
            <a:ext cx="36438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Clr>
                <a:srgbClr val="F8F2F2"/>
              </a:buClr>
              <a:buSzPts val="3000"/>
            </a:pPr>
            <a:r>
              <a:rPr lang="ru-RU" sz="1600" b="1" dirty="0" smtClean="0">
                <a:solidFill>
                  <a:srgbClr val="69E7FF"/>
                </a:solidFill>
                <a:latin typeface="Nunito" pitchFamily="2" charset="-52"/>
                <a:sym typeface="Onest ExtraLight"/>
              </a:rPr>
              <a:t>2</a:t>
            </a:r>
            <a:endParaRPr lang="en" sz="1600" b="1" dirty="0">
              <a:solidFill>
                <a:srgbClr val="69E7FF"/>
              </a:solidFill>
              <a:latin typeface="Nunito" pitchFamily="2" charset="-52"/>
              <a:sym typeface="Onest ExtraLight"/>
            </a:endParaRPr>
          </a:p>
        </p:txBody>
      </p:sp>
      <p:sp>
        <p:nvSpPr>
          <p:cNvPr id="26" name="Google Shape;432;p35"/>
          <p:cNvSpPr txBox="1">
            <a:spLocks noGrp="1"/>
          </p:cNvSpPr>
          <p:nvPr>
            <p:ph type="subTitle" idx="20"/>
          </p:nvPr>
        </p:nvSpPr>
        <p:spPr>
          <a:xfrm>
            <a:off x="1808575" y="3346175"/>
            <a:ext cx="2541559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 smtClean="0"/>
              <a:t>Разрушители легенд</a:t>
            </a:r>
            <a:endParaRPr sz="1800" dirty="0"/>
          </a:p>
        </p:txBody>
      </p:sp>
      <p:sp>
        <p:nvSpPr>
          <p:cNvPr id="29" name="Google Shape;421;p35"/>
          <p:cNvSpPr txBox="1">
            <a:spLocks noGrp="1"/>
          </p:cNvSpPr>
          <p:nvPr>
            <p:ph type="subTitle" idx="6"/>
          </p:nvPr>
        </p:nvSpPr>
        <p:spPr>
          <a:xfrm>
            <a:off x="4849289" y="3862366"/>
            <a:ext cx="2635509" cy="79954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ru-RU" sz="1200" dirty="0" smtClean="0"/>
              <a:t>Выводы по материалам доклада и вопрос для экзамена</a:t>
            </a:r>
            <a:endParaRPr sz="1200" dirty="0"/>
          </a:p>
        </p:txBody>
      </p:sp>
      <p:sp>
        <p:nvSpPr>
          <p:cNvPr id="30" name="Google Shape;427;p35"/>
          <p:cNvSpPr txBox="1">
            <a:spLocks noGrp="1"/>
          </p:cNvSpPr>
          <p:nvPr>
            <p:ph type="title" idx="15"/>
          </p:nvPr>
        </p:nvSpPr>
        <p:spPr>
          <a:xfrm>
            <a:off x="4800794" y="2955725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05</a:t>
            </a:r>
            <a:endParaRPr dirty="0"/>
          </a:p>
        </p:txBody>
      </p:sp>
      <p:sp>
        <p:nvSpPr>
          <p:cNvPr id="31" name="Google Shape;433;p35"/>
          <p:cNvSpPr txBox="1">
            <a:spLocks noGrp="1"/>
          </p:cNvSpPr>
          <p:nvPr>
            <p:ph type="subTitle" idx="21"/>
          </p:nvPr>
        </p:nvSpPr>
        <p:spPr>
          <a:xfrm>
            <a:off x="4849289" y="3430248"/>
            <a:ext cx="2557569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ru-RU" sz="1800" dirty="0" smtClean="0"/>
              <a:t>Заключение</a:t>
            </a:r>
            <a:endParaRPr sz="1800" dirty="0">
              <a:latin typeface="Fira Code Light" panose="020B0809050000020004" pitchFamily="49" charset="0"/>
              <a:ea typeface="Fira Code Light" panose="020B0809050000020004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96964" y="368891"/>
            <a:ext cx="5323191" cy="1019895"/>
          </a:xfrm>
        </p:spPr>
        <p:txBody>
          <a:bodyPr/>
          <a:lstStyle/>
          <a:p>
            <a:r>
              <a:rPr lang="ru-RU" sz="4000" dirty="0" smtClean="0"/>
              <a:t>Магнитное поле</a:t>
            </a:r>
            <a:endParaRPr lang="ru-RU" sz="4000" dirty="0"/>
          </a:p>
        </p:txBody>
      </p:sp>
      <p:sp>
        <p:nvSpPr>
          <p:cNvPr id="4" name="Подзаголовок 3"/>
          <p:cNvSpPr>
            <a:spLocks noGrp="1"/>
          </p:cNvSpPr>
          <p:nvPr>
            <p:ph type="subTitle" idx="1"/>
          </p:nvPr>
        </p:nvSpPr>
        <p:spPr>
          <a:xfrm>
            <a:off x="445092" y="1486190"/>
            <a:ext cx="4071907" cy="2721426"/>
          </a:xfrm>
        </p:spPr>
        <p:txBody>
          <a:bodyPr/>
          <a:lstStyle/>
          <a:p>
            <a:pPr marL="0"/>
            <a:r>
              <a:rPr lang="ru-RU" dirty="0" smtClean="0"/>
              <a:t>А над Бразилией есть </a:t>
            </a:r>
            <a:r>
              <a:rPr lang="ru-RU" b="1" dirty="0" smtClean="0">
                <a:solidFill>
                  <a:schemeClr val="tx2"/>
                </a:solidFill>
              </a:rPr>
              <a:t>Бразильская Магнитная Аномалия</a:t>
            </a:r>
            <a:r>
              <a:rPr lang="ru-RU" dirty="0" smtClean="0"/>
              <a:t> (БМА).</a:t>
            </a:r>
          </a:p>
          <a:p>
            <a:pPr marL="0"/>
            <a:endParaRPr lang="ru-RU" dirty="0" smtClean="0"/>
          </a:p>
          <a:p>
            <a:pPr marL="0"/>
            <a:r>
              <a:rPr lang="ru-RU" dirty="0" smtClean="0"/>
              <a:t>Там </a:t>
            </a:r>
            <a:r>
              <a:rPr lang="ru-RU" dirty="0"/>
              <a:t>«защитный слой» магнитосферы истончается и космические аппараты, пролетающие на низких орбитах, оказываются </a:t>
            </a:r>
            <a:r>
              <a:rPr lang="ru-RU" dirty="0">
                <a:solidFill>
                  <a:schemeClr val="tx2"/>
                </a:solidFill>
              </a:rPr>
              <a:t>беззащитными перед потоками космической радиации</a:t>
            </a:r>
            <a:r>
              <a:rPr lang="ru-RU" dirty="0" smtClean="0"/>
              <a:t>.</a:t>
            </a:r>
          </a:p>
        </p:txBody>
      </p:sp>
      <p:pic>
        <p:nvPicPr>
          <p:cNvPr id="20484" name="Picture 4" descr="https://habrastorage.org/r/w1560/getpro/habr/post_images/745/719/a30/745719a30a3fd07b15e16993e283a5e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3282" y="1271910"/>
            <a:ext cx="3993648" cy="2460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Прямоугольник 8"/>
          <p:cNvSpPr/>
          <p:nvPr/>
        </p:nvSpPr>
        <p:spPr>
          <a:xfrm>
            <a:off x="8702040" y="0"/>
            <a:ext cx="44196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Clr>
                <a:srgbClr val="F8F2F2"/>
              </a:buClr>
              <a:buSzPts val="3000"/>
            </a:pPr>
            <a:r>
              <a:rPr lang="ru-RU" sz="1600" b="1" dirty="0">
                <a:solidFill>
                  <a:srgbClr val="69E7FF"/>
                </a:solidFill>
                <a:latin typeface="Nunito" pitchFamily="2" charset="-52"/>
                <a:sym typeface="Onest ExtraLight"/>
              </a:rPr>
              <a:t>2</a:t>
            </a:r>
            <a:r>
              <a:rPr lang="ru-RU" sz="1600" b="1" dirty="0" smtClean="0">
                <a:solidFill>
                  <a:srgbClr val="69E7FF"/>
                </a:solidFill>
                <a:latin typeface="Nunito" pitchFamily="2" charset="-52"/>
                <a:sym typeface="Onest ExtraLight"/>
              </a:rPr>
              <a:t>0</a:t>
            </a:r>
            <a:endParaRPr lang="en" sz="1600" b="1" dirty="0">
              <a:solidFill>
                <a:srgbClr val="69E7FF"/>
              </a:solidFill>
              <a:latin typeface="Nunito" pitchFamily="2" charset="-52"/>
              <a:sym typeface="Onest ExtraLight"/>
            </a:endParaRPr>
          </a:p>
        </p:txBody>
      </p:sp>
    </p:spTree>
    <p:extLst>
      <p:ext uri="{BB962C8B-B14F-4D97-AF65-F5344CB8AC3E}">
        <p14:creationId xmlns:p14="http://schemas.microsoft.com/office/powerpoint/2010/main" val="32664467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2" name="Google Shape;572;p46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10518" b="10517"/>
          <a:stretch/>
        </p:blipFill>
        <p:spPr>
          <a:xfrm>
            <a:off x="-25" y="-13725"/>
            <a:ext cx="9143999" cy="5157300"/>
          </a:xfrm>
          <a:prstGeom prst="rect">
            <a:avLst/>
          </a:prstGeom>
        </p:spPr>
      </p:pic>
      <p:sp>
        <p:nvSpPr>
          <p:cNvPr id="573" name="Google Shape;573;p46"/>
          <p:cNvSpPr txBox="1">
            <a:spLocks noGrp="1"/>
          </p:cNvSpPr>
          <p:nvPr>
            <p:ph type="title"/>
          </p:nvPr>
        </p:nvSpPr>
        <p:spPr>
          <a:xfrm>
            <a:off x="3978838" y="2879750"/>
            <a:ext cx="4573895" cy="125950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dirty="0"/>
              <a:t>Все ли в порядке с микроэлектроникой на Земле?</a:t>
            </a:r>
            <a:br>
              <a:rPr lang="ru-RU" dirty="0"/>
            </a:br>
            <a:endParaRPr lang="ru-RU" dirty="0"/>
          </a:p>
        </p:txBody>
      </p:sp>
      <p:grpSp>
        <p:nvGrpSpPr>
          <p:cNvPr id="574" name="Google Shape;574;p46"/>
          <p:cNvGrpSpPr/>
          <p:nvPr/>
        </p:nvGrpSpPr>
        <p:grpSpPr>
          <a:xfrm>
            <a:off x="2375" y="-42300"/>
            <a:ext cx="9174000" cy="5232300"/>
            <a:chOff x="2375" y="-42300"/>
            <a:chExt cx="9174000" cy="5232300"/>
          </a:xfrm>
        </p:grpSpPr>
        <p:cxnSp>
          <p:nvCxnSpPr>
            <p:cNvPr id="575" name="Google Shape;575;p46"/>
            <p:cNvCxnSpPr/>
            <p:nvPr/>
          </p:nvCxnSpPr>
          <p:spPr>
            <a:xfrm>
              <a:off x="378863" y="-42300"/>
              <a:ext cx="0" cy="52323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6" name="Google Shape;576;p46"/>
            <p:cNvCxnSpPr/>
            <p:nvPr/>
          </p:nvCxnSpPr>
          <p:spPr>
            <a:xfrm>
              <a:off x="2375" y="355700"/>
              <a:ext cx="91740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7" name="Google Shape;577;p46"/>
            <p:cNvCxnSpPr/>
            <p:nvPr/>
          </p:nvCxnSpPr>
          <p:spPr>
            <a:xfrm>
              <a:off x="2375" y="4745800"/>
              <a:ext cx="91740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8" name="Google Shape;578;p46"/>
            <p:cNvCxnSpPr/>
            <p:nvPr/>
          </p:nvCxnSpPr>
          <p:spPr>
            <a:xfrm>
              <a:off x="8765138" y="-42300"/>
              <a:ext cx="0" cy="52323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" name="Прямоугольник 8"/>
          <p:cNvSpPr/>
          <p:nvPr/>
        </p:nvSpPr>
        <p:spPr>
          <a:xfrm>
            <a:off x="8702040" y="0"/>
            <a:ext cx="44196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Clr>
                <a:srgbClr val="F8F2F2"/>
              </a:buClr>
              <a:buSzPts val="3000"/>
            </a:pPr>
            <a:r>
              <a:rPr lang="ru-RU" sz="1600" b="1" dirty="0" smtClean="0">
                <a:solidFill>
                  <a:srgbClr val="69E7FF"/>
                </a:solidFill>
                <a:latin typeface="Nunito" pitchFamily="2" charset="-52"/>
                <a:sym typeface="Onest ExtraLight"/>
              </a:rPr>
              <a:t>21</a:t>
            </a:r>
            <a:endParaRPr lang="en" sz="1600" b="1" dirty="0">
              <a:solidFill>
                <a:srgbClr val="69E7FF"/>
              </a:solidFill>
              <a:latin typeface="Nunito" pitchFamily="2" charset="-52"/>
              <a:sym typeface="Onest ExtraLight"/>
            </a:endParaRPr>
          </a:p>
        </p:txBody>
      </p:sp>
    </p:spTree>
    <p:extLst>
      <p:ext uri="{BB962C8B-B14F-4D97-AF65-F5344CB8AC3E}">
        <p14:creationId xmlns:p14="http://schemas.microsoft.com/office/powerpoint/2010/main" val="13511392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182422" y="1300223"/>
            <a:ext cx="4988398" cy="2804263"/>
          </a:xfrm>
        </p:spPr>
        <p:txBody>
          <a:bodyPr/>
          <a:lstStyle/>
          <a:p>
            <a:pPr algn="ctr"/>
            <a:r>
              <a:rPr lang="ru-RU" sz="13800" dirty="0" smtClean="0"/>
              <a:t>НЕТ.</a:t>
            </a:r>
            <a:endParaRPr lang="ru-RU" sz="13800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8702040" y="0"/>
            <a:ext cx="44196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Clr>
                <a:srgbClr val="F8F2F2"/>
              </a:buClr>
              <a:buSzPts val="3000"/>
            </a:pPr>
            <a:r>
              <a:rPr lang="ru-RU" sz="1600" b="1" dirty="0" smtClean="0">
                <a:solidFill>
                  <a:srgbClr val="69E7FF"/>
                </a:solidFill>
                <a:latin typeface="Nunito" pitchFamily="2" charset="-52"/>
                <a:sym typeface="Onest ExtraLight"/>
              </a:rPr>
              <a:t>22</a:t>
            </a:r>
            <a:endParaRPr lang="en" sz="1600" b="1" dirty="0">
              <a:solidFill>
                <a:srgbClr val="69E7FF"/>
              </a:solidFill>
              <a:latin typeface="Nunito" pitchFamily="2" charset="-52"/>
              <a:sym typeface="Onest ExtraLight"/>
            </a:endParaRPr>
          </a:p>
        </p:txBody>
      </p:sp>
    </p:spTree>
    <p:extLst>
      <p:ext uri="{BB962C8B-B14F-4D97-AF65-F5344CB8AC3E}">
        <p14:creationId xmlns:p14="http://schemas.microsoft.com/office/powerpoint/2010/main" val="25826439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1374588" y="804397"/>
            <a:ext cx="6497502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 smtClean="0">
                <a:solidFill>
                  <a:schemeClr val="tx1"/>
                </a:solidFill>
                <a:latin typeface="Nunito" pitchFamily="2" charset="-52"/>
              </a:rPr>
              <a:t>Существуют </a:t>
            </a:r>
            <a:r>
              <a:rPr lang="ru-RU" sz="2000" dirty="0">
                <a:solidFill>
                  <a:schemeClr val="tx1"/>
                </a:solidFill>
                <a:latin typeface="Nunito" pitchFamily="2" charset="-52"/>
              </a:rPr>
              <a:t>такие области, в которых всего одна ошибка может стоить очень </a:t>
            </a:r>
            <a:r>
              <a:rPr lang="ru-RU" sz="2000" dirty="0" smtClean="0">
                <a:solidFill>
                  <a:schemeClr val="tx1"/>
                </a:solidFill>
                <a:latin typeface="Nunito" pitchFamily="2" charset="-52"/>
              </a:rPr>
              <a:t>дорого.</a:t>
            </a:r>
            <a:endParaRPr lang="en-US" sz="2000" dirty="0" smtClean="0">
              <a:solidFill>
                <a:schemeClr val="tx1"/>
              </a:solidFill>
              <a:latin typeface="Nunito" pitchFamily="2" charset="-52"/>
            </a:endParaRPr>
          </a:p>
          <a:p>
            <a:endParaRPr lang="en-US" sz="2000" dirty="0">
              <a:solidFill>
                <a:schemeClr val="tx1"/>
              </a:solidFill>
              <a:latin typeface="Nunito" pitchFamily="2" charset="-52"/>
            </a:endParaRPr>
          </a:p>
          <a:p>
            <a:r>
              <a:rPr lang="ru-RU" sz="2000" dirty="0" smtClean="0">
                <a:solidFill>
                  <a:schemeClr val="tx1"/>
                </a:solidFill>
                <a:latin typeface="Nunito" pitchFamily="2" charset="-52"/>
              </a:rPr>
              <a:t>Медицина</a:t>
            </a:r>
            <a:r>
              <a:rPr lang="ru-RU" sz="2000" dirty="0">
                <a:solidFill>
                  <a:schemeClr val="tx1"/>
                </a:solidFill>
                <a:latin typeface="Nunito" pitchFamily="2" charset="-52"/>
              </a:rPr>
              <a:t>, транспорт, энергетика – </a:t>
            </a:r>
            <a:r>
              <a:rPr lang="ru-RU" sz="2000" b="1" dirty="0">
                <a:solidFill>
                  <a:schemeClr val="tx2"/>
                </a:solidFill>
                <a:latin typeface="Nunito" pitchFamily="2" charset="-52"/>
              </a:rPr>
              <a:t>даже небольшой сбой контролирующего оборудования может привести к катастрофическим </a:t>
            </a:r>
            <a:r>
              <a:rPr lang="ru-RU" sz="2000" b="1" dirty="0" smtClean="0">
                <a:solidFill>
                  <a:schemeClr val="tx2"/>
                </a:solidFill>
                <a:latin typeface="Nunito" pitchFamily="2" charset="-52"/>
              </a:rPr>
              <a:t>последствиям</a:t>
            </a:r>
            <a:r>
              <a:rPr lang="ru-RU" sz="2000" dirty="0" smtClean="0">
                <a:solidFill>
                  <a:schemeClr val="tx1"/>
                </a:solidFill>
                <a:latin typeface="Nunito" pitchFamily="2" charset="-52"/>
              </a:rPr>
              <a:t>.</a:t>
            </a:r>
            <a:endParaRPr lang="en-US" sz="2000" dirty="0" smtClean="0">
              <a:solidFill>
                <a:schemeClr val="tx1"/>
              </a:solidFill>
              <a:latin typeface="Nunito" pitchFamily="2" charset="-52"/>
            </a:endParaRPr>
          </a:p>
          <a:p>
            <a:endParaRPr lang="en-US" sz="2000" dirty="0">
              <a:solidFill>
                <a:schemeClr val="tx1"/>
              </a:solidFill>
              <a:latin typeface="Nunito" pitchFamily="2" charset="-52"/>
            </a:endParaRPr>
          </a:p>
          <a:p>
            <a:r>
              <a:rPr lang="ru-RU" sz="2000" dirty="0" smtClean="0">
                <a:solidFill>
                  <a:schemeClr val="tx1"/>
                </a:solidFill>
                <a:latin typeface="Nunito" pitchFamily="2" charset="-52"/>
              </a:rPr>
              <a:t>Даже </a:t>
            </a:r>
            <a:r>
              <a:rPr lang="ru-RU" sz="2000" dirty="0">
                <a:solidFill>
                  <a:schemeClr val="tx1"/>
                </a:solidFill>
                <a:latin typeface="Nunito" pitchFamily="2" charset="-52"/>
              </a:rPr>
              <a:t>крохотный шанс такой ошибки </a:t>
            </a:r>
            <a:r>
              <a:rPr lang="ru-RU" sz="2000" dirty="0" smtClean="0">
                <a:solidFill>
                  <a:schemeClr val="tx1"/>
                </a:solidFill>
                <a:latin typeface="Nunito" pitchFamily="2" charset="-52"/>
              </a:rPr>
              <a:t>недопустим.</a:t>
            </a:r>
            <a:endParaRPr lang="en-US" sz="2000" dirty="0" smtClean="0">
              <a:solidFill>
                <a:schemeClr val="tx1"/>
              </a:solidFill>
              <a:latin typeface="Nunito" pitchFamily="2" charset="-52"/>
            </a:endParaRPr>
          </a:p>
          <a:p>
            <a:endParaRPr lang="en-US" sz="2000" b="1" dirty="0">
              <a:solidFill>
                <a:schemeClr val="tx1"/>
              </a:solidFill>
              <a:latin typeface="Nunito" pitchFamily="2" charset="-52"/>
            </a:endParaRPr>
          </a:p>
          <a:p>
            <a:pPr algn="ctr"/>
            <a:r>
              <a:rPr lang="ru-RU" sz="3200" b="1" dirty="0" smtClean="0">
                <a:solidFill>
                  <a:schemeClr val="tx1"/>
                </a:solidFill>
                <a:latin typeface="Nunito" pitchFamily="2" charset="-52"/>
              </a:rPr>
              <a:t>А </a:t>
            </a:r>
            <a:r>
              <a:rPr lang="ru-RU" sz="3200" b="1" dirty="0">
                <a:solidFill>
                  <a:schemeClr val="tx1"/>
                </a:solidFill>
                <a:latin typeface="Nunito" pitchFamily="2" charset="-52"/>
              </a:rPr>
              <a:t>такой шанс есть.</a:t>
            </a:r>
          </a:p>
          <a:p>
            <a:endParaRPr lang="ru-RU" sz="2000" dirty="0">
              <a:solidFill>
                <a:schemeClr val="tx1"/>
              </a:solidFill>
              <a:latin typeface="Nunito" pitchFamily="2" charset="-52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8702040" y="0"/>
            <a:ext cx="44196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Clr>
                <a:srgbClr val="F8F2F2"/>
              </a:buClr>
              <a:buSzPts val="3000"/>
            </a:pPr>
            <a:r>
              <a:rPr lang="ru-RU" sz="1600" b="1" dirty="0" smtClean="0">
                <a:solidFill>
                  <a:srgbClr val="69E7FF"/>
                </a:solidFill>
                <a:latin typeface="Nunito" pitchFamily="2" charset="-52"/>
                <a:sym typeface="Onest ExtraLight"/>
              </a:rPr>
              <a:t>23</a:t>
            </a:r>
            <a:endParaRPr lang="en" sz="1600" b="1" dirty="0">
              <a:solidFill>
                <a:srgbClr val="69E7FF"/>
              </a:solidFill>
              <a:latin typeface="Nunito" pitchFamily="2" charset="-52"/>
              <a:sym typeface="Onest ExtraLight"/>
            </a:endParaRPr>
          </a:p>
        </p:txBody>
      </p:sp>
    </p:spTree>
    <p:extLst>
      <p:ext uri="{BB962C8B-B14F-4D97-AF65-F5344CB8AC3E}">
        <p14:creationId xmlns:p14="http://schemas.microsoft.com/office/powerpoint/2010/main" val="3579468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398761" y="735645"/>
            <a:ext cx="8284601" cy="3547596"/>
          </a:xfrm>
        </p:spPr>
        <p:txBody>
          <a:bodyPr/>
          <a:lstStyle/>
          <a:p>
            <a:r>
              <a:rPr lang="ru-RU" dirty="0" smtClean="0"/>
              <a:t>	Исследования </a:t>
            </a:r>
            <a:r>
              <a:rPr lang="ru-RU" b="1" dirty="0"/>
              <a:t>IBM</a:t>
            </a:r>
            <a:r>
              <a:rPr lang="ru-RU" dirty="0"/>
              <a:t>, проведенные в 1990-х годах, показывают, что компьютеры обычно испытывают примерно </a:t>
            </a:r>
            <a:r>
              <a:rPr lang="ru-RU" b="1" dirty="0">
                <a:solidFill>
                  <a:schemeClr val="tx2"/>
                </a:solidFill>
              </a:rPr>
              <a:t>одну ошибку</a:t>
            </a:r>
            <a:r>
              <a:rPr lang="ru-RU" dirty="0"/>
              <a:t>, вызванную космическими лучами, </a:t>
            </a:r>
            <a:r>
              <a:rPr lang="ru-RU" b="1" dirty="0">
                <a:solidFill>
                  <a:schemeClr val="tx2"/>
                </a:solidFill>
              </a:rPr>
              <a:t>на 256 мегабайт оперативной памяти в </a:t>
            </a:r>
            <a:r>
              <a:rPr lang="ru-RU" b="1" dirty="0" smtClean="0">
                <a:solidFill>
                  <a:schemeClr val="tx2"/>
                </a:solidFill>
              </a:rPr>
              <a:t>месяц</a:t>
            </a:r>
            <a:r>
              <a:rPr lang="ru-RU" dirty="0" smtClean="0"/>
              <a:t>.</a:t>
            </a:r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8702040" y="0"/>
            <a:ext cx="44196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Clr>
                <a:srgbClr val="F8F2F2"/>
              </a:buClr>
              <a:buSzPts val="3000"/>
            </a:pPr>
            <a:r>
              <a:rPr lang="ru-RU" sz="1600" b="1" dirty="0" smtClean="0">
                <a:solidFill>
                  <a:srgbClr val="69E7FF"/>
                </a:solidFill>
                <a:latin typeface="Nunito" pitchFamily="2" charset="-52"/>
                <a:sym typeface="Onest ExtraLight"/>
              </a:rPr>
              <a:t>24</a:t>
            </a:r>
            <a:endParaRPr lang="en" sz="1600" b="1" dirty="0">
              <a:solidFill>
                <a:srgbClr val="69E7FF"/>
              </a:solidFill>
              <a:latin typeface="Nunito" pitchFamily="2" charset="-52"/>
              <a:sym typeface="Onest ExtraLight"/>
            </a:endParaRPr>
          </a:p>
        </p:txBody>
      </p:sp>
    </p:spTree>
    <p:extLst>
      <p:ext uri="{BB962C8B-B14F-4D97-AF65-F5344CB8AC3E}">
        <p14:creationId xmlns:p14="http://schemas.microsoft.com/office/powerpoint/2010/main" val="39325902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32" name="Picture 8" descr="https://code-qr.ru/storage/generated/2024/05/22/65e2494e60f7e9dd5cfa46711a2f62fa/202405221905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0725" y="858825"/>
            <a:ext cx="2621881" cy="2621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977636" y="591266"/>
            <a:ext cx="3526972" cy="2495694"/>
          </a:xfrm>
        </p:spPr>
        <p:txBody>
          <a:bodyPr/>
          <a:lstStyle/>
          <a:p>
            <a:r>
              <a:rPr lang="ru-RU" sz="2800" dirty="0" smtClean="0"/>
              <a:t>Данные </a:t>
            </a:r>
            <a:r>
              <a:rPr lang="ru-RU" sz="2800" dirty="0"/>
              <a:t>по </a:t>
            </a:r>
            <a:r>
              <a:rPr lang="ru-RU" sz="2800" b="1" dirty="0">
                <a:solidFill>
                  <a:schemeClr val="tx2"/>
                </a:solidFill>
              </a:rPr>
              <a:t>одиночным сбоям </a:t>
            </a:r>
            <a:r>
              <a:rPr lang="ru-RU" sz="2800" dirty="0"/>
              <a:t>на поверхности земли от </a:t>
            </a:r>
            <a:r>
              <a:rPr lang="ru-RU" sz="2800" b="1" dirty="0" smtClean="0">
                <a:solidFill>
                  <a:schemeClr val="tx2"/>
                </a:solidFill>
              </a:rPr>
              <a:t>2016</a:t>
            </a:r>
            <a:r>
              <a:rPr lang="ru-RU" sz="2800" dirty="0" smtClean="0"/>
              <a:t> года</a:t>
            </a:r>
            <a:endParaRPr lang="ru-RU" sz="2800" dirty="0"/>
          </a:p>
        </p:txBody>
      </p:sp>
      <p:sp>
        <p:nvSpPr>
          <p:cNvPr id="4" name="Подзаголовок 3"/>
          <p:cNvSpPr>
            <a:spLocks noGrp="1"/>
          </p:cNvSpPr>
          <p:nvPr>
            <p:ph type="subTitle" idx="1"/>
          </p:nvPr>
        </p:nvSpPr>
        <p:spPr>
          <a:xfrm>
            <a:off x="259464" y="3858128"/>
            <a:ext cx="4525668" cy="528242"/>
          </a:xfrm>
        </p:spPr>
        <p:txBody>
          <a:bodyPr/>
          <a:lstStyle/>
          <a:p>
            <a:r>
              <a:rPr lang="ru-RU" dirty="0" smtClean="0"/>
              <a:t>	</a:t>
            </a:r>
            <a:r>
              <a:rPr lang="en-GB" dirty="0" smtClean="0"/>
              <a:t>ieeexplore.ieee.org/document/</a:t>
            </a:r>
            <a:r>
              <a:rPr lang="en-GB" dirty="0" smtClean="0">
                <a:solidFill>
                  <a:schemeClr val="tx2"/>
                </a:solidFill>
              </a:rPr>
              <a:t>7572054</a:t>
            </a:r>
            <a:endParaRPr lang="ru-RU" dirty="0">
              <a:solidFill>
                <a:schemeClr val="tx2"/>
              </a:solidFill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8702040" y="0"/>
            <a:ext cx="44196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Clr>
                <a:srgbClr val="F8F2F2"/>
              </a:buClr>
              <a:buSzPts val="3000"/>
            </a:pPr>
            <a:r>
              <a:rPr lang="ru-RU" sz="1600" b="1" dirty="0" smtClean="0">
                <a:solidFill>
                  <a:srgbClr val="69E7FF"/>
                </a:solidFill>
                <a:latin typeface="Nunito" pitchFamily="2" charset="-52"/>
                <a:sym typeface="Onest ExtraLight"/>
              </a:rPr>
              <a:t>25</a:t>
            </a:r>
            <a:endParaRPr lang="en" sz="1600" b="1" dirty="0">
              <a:solidFill>
                <a:srgbClr val="69E7FF"/>
              </a:solidFill>
              <a:latin typeface="Nunito" pitchFamily="2" charset="-52"/>
              <a:sym typeface="Onest ExtraLight"/>
            </a:endParaRPr>
          </a:p>
        </p:txBody>
      </p:sp>
    </p:spTree>
    <p:extLst>
      <p:ext uri="{BB962C8B-B14F-4D97-AF65-F5344CB8AC3E}">
        <p14:creationId xmlns:p14="http://schemas.microsoft.com/office/powerpoint/2010/main" val="25005845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71459" y="467885"/>
            <a:ext cx="6991440" cy="572700"/>
          </a:xfrm>
        </p:spPr>
        <p:txBody>
          <a:bodyPr/>
          <a:lstStyle/>
          <a:p>
            <a:r>
              <a:rPr lang="ru-RU" sz="1800" dirty="0" smtClean="0"/>
              <a:t>Примерный </a:t>
            </a:r>
            <a:r>
              <a:rPr lang="ru-RU" sz="1800" dirty="0"/>
              <a:t>уровень ошибок из-за космического излучения в некоторых кремниевых микросхемах</a:t>
            </a:r>
            <a:r>
              <a:rPr lang="ru-RU" sz="1800" dirty="0" smtClean="0"/>
              <a:t>.</a:t>
            </a:r>
            <a:endParaRPr lang="ru-RU" sz="1800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146" y="1219200"/>
            <a:ext cx="7031753" cy="3435752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6408363" y="4828434"/>
            <a:ext cx="240642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smtClean="0">
                <a:solidFill>
                  <a:schemeClr val="tx2">
                    <a:lumMod val="75000"/>
                  </a:schemeClr>
                </a:solidFill>
                <a:latin typeface="Nunito Black" pitchFamily="2" charset="-52"/>
              </a:rPr>
              <a:t>Исследование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Nunito Black" pitchFamily="2" charset="-52"/>
              </a:rPr>
              <a:t>IBM, 1979</a:t>
            </a:r>
            <a:endParaRPr lang="ru-RU" dirty="0">
              <a:solidFill>
                <a:schemeClr val="tx2">
                  <a:lumMod val="75000"/>
                </a:schemeClr>
              </a:solidFill>
              <a:latin typeface="Nunito Black" pitchFamily="2" charset="-52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8702040" y="0"/>
            <a:ext cx="44196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Clr>
                <a:srgbClr val="F8F2F2"/>
              </a:buClr>
              <a:buSzPts val="3000"/>
            </a:pPr>
            <a:r>
              <a:rPr lang="ru-RU" sz="1600" b="1" dirty="0" smtClean="0">
                <a:solidFill>
                  <a:srgbClr val="69E7FF"/>
                </a:solidFill>
                <a:latin typeface="Nunito" pitchFamily="2" charset="-52"/>
                <a:sym typeface="Onest ExtraLight"/>
              </a:rPr>
              <a:t>26</a:t>
            </a:r>
            <a:endParaRPr lang="en" sz="1600" b="1" dirty="0">
              <a:solidFill>
                <a:srgbClr val="69E7FF"/>
              </a:solidFill>
              <a:latin typeface="Nunito" pitchFamily="2" charset="-52"/>
              <a:sym typeface="Onest ExtraLight"/>
            </a:endParaRPr>
          </a:p>
        </p:txBody>
      </p:sp>
    </p:spTree>
    <p:extLst>
      <p:ext uri="{BB962C8B-B14F-4D97-AF65-F5344CB8AC3E}">
        <p14:creationId xmlns:p14="http://schemas.microsoft.com/office/powerpoint/2010/main" val="35760412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0000" y="445025"/>
            <a:ext cx="7667729" cy="4216352"/>
          </a:xfrm>
        </p:spPr>
        <p:txBody>
          <a:bodyPr/>
          <a:lstStyle/>
          <a:p>
            <a:r>
              <a:rPr lang="ru-RU" sz="9600" dirty="0" smtClean="0">
                <a:solidFill>
                  <a:schemeClr val="tx2"/>
                </a:solidFill>
              </a:rPr>
              <a:t>Бельгия</a:t>
            </a:r>
            <a:r>
              <a:rPr lang="ru-RU" sz="9600" dirty="0" smtClean="0"/>
              <a:t>, </a:t>
            </a:r>
            <a:r>
              <a:rPr lang="ru-RU" sz="6000" dirty="0" smtClean="0"/>
              <a:t>федеральные </a:t>
            </a:r>
            <a:r>
              <a:rPr lang="ru-RU" sz="6000" dirty="0" smtClean="0">
                <a:solidFill>
                  <a:schemeClr val="tx2"/>
                </a:solidFill>
              </a:rPr>
              <a:t>выборы</a:t>
            </a:r>
            <a:r>
              <a:rPr lang="ru-RU" sz="6000" dirty="0" smtClean="0"/>
              <a:t> </a:t>
            </a:r>
            <a:r>
              <a:rPr lang="ru-RU" sz="6000" dirty="0" smtClean="0">
                <a:solidFill>
                  <a:schemeClr val="tx2"/>
                </a:solidFill>
              </a:rPr>
              <a:t>2003</a:t>
            </a:r>
            <a:endParaRPr lang="ru-RU" sz="6000" dirty="0">
              <a:solidFill>
                <a:schemeClr val="tx2"/>
              </a:solidFill>
            </a:endParaRPr>
          </a:p>
        </p:txBody>
      </p:sp>
      <p:grpSp>
        <p:nvGrpSpPr>
          <p:cNvPr id="3" name="Google Shape;1070;p68"/>
          <p:cNvGrpSpPr/>
          <p:nvPr/>
        </p:nvGrpSpPr>
        <p:grpSpPr>
          <a:xfrm>
            <a:off x="7576395" y="3851960"/>
            <a:ext cx="811334" cy="809417"/>
            <a:chOff x="6512415" y="1239608"/>
            <a:chExt cx="438462" cy="437426"/>
          </a:xfrm>
        </p:grpSpPr>
        <p:sp>
          <p:nvSpPr>
            <p:cNvPr id="4" name="Google Shape;1071;p68"/>
            <p:cNvSpPr/>
            <p:nvPr/>
          </p:nvSpPr>
          <p:spPr>
            <a:xfrm>
              <a:off x="6679951" y="1481490"/>
              <a:ext cx="110307" cy="81952"/>
            </a:xfrm>
            <a:custGeom>
              <a:avLst/>
              <a:gdLst/>
              <a:ahLst/>
              <a:cxnLst/>
              <a:rect l="l" t="t" r="r" b="b"/>
              <a:pathLst>
                <a:path w="638" h="474" extrusionOk="0">
                  <a:moveTo>
                    <a:pt x="162" y="49"/>
                  </a:moveTo>
                  <a:lnTo>
                    <a:pt x="162" y="49"/>
                  </a:lnTo>
                  <a:moveTo>
                    <a:pt x="166" y="99"/>
                  </a:moveTo>
                  <a:cubicBezTo>
                    <a:pt x="165" y="99"/>
                    <a:pt x="164" y="99"/>
                    <a:pt x="163" y="99"/>
                  </a:cubicBezTo>
                  <a:lnTo>
                    <a:pt x="163" y="99"/>
                  </a:lnTo>
                  <a:cubicBezTo>
                    <a:pt x="143" y="99"/>
                    <a:pt x="129" y="106"/>
                    <a:pt x="118" y="122"/>
                  </a:cubicBezTo>
                  <a:cubicBezTo>
                    <a:pt x="99" y="148"/>
                    <a:pt x="93" y="196"/>
                    <a:pt x="105" y="235"/>
                  </a:cubicBezTo>
                  <a:cubicBezTo>
                    <a:pt x="131" y="321"/>
                    <a:pt x="233" y="400"/>
                    <a:pt x="395" y="368"/>
                  </a:cubicBezTo>
                  <a:cubicBezTo>
                    <a:pt x="509" y="345"/>
                    <a:pt x="547" y="268"/>
                    <a:pt x="538" y="221"/>
                  </a:cubicBezTo>
                  <a:cubicBezTo>
                    <a:pt x="530" y="179"/>
                    <a:pt x="489" y="180"/>
                    <a:pt x="466" y="184"/>
                  </a:cubicBezTo>
                  <a:cubicBezTo>
                    <a:pt x="381" y="199"/>
                    <a:pt x="329" y="168"/>
                    <a:pt x="284" y="140"/>
                  </a:cubicBezTo>
                  <a:cubicBezTo>
                    <a:pt x="248" y="118"/>
                    <a:pt x="217" y="99"/>
                    <a:pt x="166" y="99"/>
                  </a:cubicBezTo>
                  <a:moveTo>
                    <a:pt x="323" y="474"/>
                  </a:moveTo>
                  <a:cubicBezTo>
                    <a:pt x="258" y="474"/>
                    <a:pt x="198" y="459"/>
                    <a:pt x="146" y="429"/>
                  </a:cubicBezTo>
                  <a:cubicBezTo>
                    <a:pt x="80" y="392"/>
                    <a:pt x="31" y="332"/>
                    <a:pt x="10" y="264"/>
                  </a:cubicBezTo>
                  <a:cubicBezTo>
                    <a:pt x="-11" y="194"/>
                    <a:pt x="0" y="115"/>
                    <a:pt x="38" y="63"/>
                  </a:cubicBezTo>
                  <a:cubicBezTo>
                    <a:pt x="67" y="23"/>
                    <a:pt x="111" y="1"/>
                    <a:pt x="161" y="0"/>
                  </a:cubicBezTo>
                  <a:cubicBezTo>
                    <a:pt x="243" y="-1"/>
                    <a:pt x="294" y="30"/>
                    <a:pt x="335" y="55"/>
                  </a:cubicBezTo>
                  <a:cubicBezTo>
                    <a:pt x="375" y="79"/>
                    <a:pt x="401" y="95"/>
                    <a:pt x="449" y="86"/>
                  </a:cubicBezTo>
                  <a:cubicBezTo>
                    <a:pt x="543" y="70"/>
                    <a:pt x="619" y="117"/>
                    <a:pt x="635" y="203"/>
                  </a:cubicBezTo>
                  <a:cubicBezTo>
                    <a:pt x="655" y="306"/>
                    <a:pt x="578" y="433"/>
                    <a:pt x="415" y="465"/>
                  </a:cubicBezTo>
                  <a:cubicBezTo>
                    <a:pt x="383" y="471"/>
                    <a:pt x="353" y="474"/>
                    <a:pt x="323" y="4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1072;p68"/>
            <p:cNvSpPr/>
            <p:nvPr/>
          </p:nvSpPr>
          <p:spPr>
            <a:xfrm>
              <a:off x="6512415" y="1432733"/>
              <a:ext cx="438462" cy="244301"/>
            </a:xfrm>
            <a:custGeom>
              <a:avLst/>
              <a:gdLst/>
              <a:ahLst/>
              <a:cxnLst/>
              <a:rect l="l" t="t" r="r" b="b"/>
              <a:pathLst>
                <a:path w="2536" h="1413" extrusionOk="0">
                  <a:moveTo>
                    <a:pt x="2436" y="1314"/>
                  </a:moveTo>
                  <a:lnTo>
                    <a:pt x="1232" y="1314"/>
                  </a:lnTo>
                  <a:cubicBezTo>
                    <a:pt x="1173" y="1021"/>
                    <a:pt x="954" y="994"/>
                    <a:pt x="820" y="977"/>
                  </a:cubicBezTo>
                  <a:cubicBezTo>
                    <a:pt x="752" y="969"/>
                    <a:pt x="698" y="939"/>
                    <a:pt x="682" y="901"/>
                  </a:cubicBezTo>
                  <a:cubicBezTo>
                    <a:pt x="671" y="874"/>
                    <a:pt x="680" y="840"/>
                    <a:pt x="709" y="802"/>
                  </a:cubicBezTo>
                  <a:cubicBezTo>
                    <a:pt x="778" y="712"/>
                    <a:pt x="797" y="636"/>
                    <a:pt x="767" y="574"/>
                  </a:cubicBezTo>
                  <a:cubicBezTo>
                    <a:pt x="719" y="477"/>
                    <a:pt x="565" y="456"/>
                    <a:pt x="432" y="451"/>
                  </a:cubicBezTo>
                  <a:cubicBezTo>
                    <a:pt x="645" y="234"/>
                    <a:pt x="941" y="99"/>
                    <a:pt x="1268" y="99"/>
                  </a:cubicBezTo>
                  <a:cubicBezTo>
                    <a:pt x="1525" y="99"/>
                    <a:pt x="1762" y="182"/>
                    <a:pt x="1955" y="322"/>
                  </a:cubicBezTo>
                  <a:cubicBezTo>
                    <a:pt x="1880" y="365"/>
                    <a:pt x="1819" y="427"/>
                    <a:pt x="1777" y="506"/>
                  </a:cubicBezTo>
                  <a:cubicBezTo>
                    <a:pt x="1725" y="603"/>
                    <a:pt x="1705" y="717"/>
                    <a:pt x="1719" y="837"/>
                  </a:cubicBezTo>
                  <a:cubicBezTo>
                    <a:pt x="1730" y="933"/>
                    <a:pt x="1766" y="998"/>
                    <a:pt x="1825" y="1029"/>
                  </a:cubicBezTo>
                  <a:cubicBezTo>
                    <a:pt x="1888" y="1062"/>
                    <a:pt x="1969" y="1052"/>
                    <a:pt x="2068" y="999"/>
                  </a:cubicBezTo>
                  <a:cubicBezTo>
                    <a:pt x="2145" y="958"/>
                    <a:pt x="2185" y="980"/>
                    <a:pt x="2247" y="1013"/>
                  </a:cubicBezTo>
                  <a:cubicBezTo>
                    <a:pt x="2289" y="1036"/>
                    <a:pt x="2338" y="1063"/>
                    <a:pt x="2402" y="1063"/>
                  </a:cubicBezTo>
                  <a:cubicBezTo>
                    <a:pt x="2407" y="1063"/>
                    <a:pt x="2413" y="1063"/>
                    <a:pt x="2419" y="1062"/>
                  </a:cubicBezTo>
                  <a:cubicBezTo>
                    <a:pt x="2431" y="1128"/>
                    <a:pt x="2437" y="1196"/>
                    <a:pt x="2437" y="1265"/>
                  </a:cubicBezTo>
                  <a:cubicBezTo>
                    <a:pt x="2437" y="1281"/>
                    <a:pt x="2437" y="1298"/>
                    <a:pt x="2436" y="1314"/>
                  </a:cubicBezTo>
                  <a:moveTo>
                    <a:pt x="99" y="1265"/>
                  </a:moveTo>
                  <a:cubicBezTo>
                    <a:pt x="99" y="995"/>
                    <a:pt x="192" y="747"/>
                    <a:pt x="346" y="549"/>
                  </a:cubicBezTo>
                  <a:cubicBezTo>
                    <a:pt x="405" y="549"/>
                    <a:pt x="479" y="550"/>
                    <a:pt x="545" y="560"/>
                  </a:cubicBezTo>
                  <a:cubicBezTo>
                    <a:pt x="644" y="575"/>
                    <a:pt x="671" y="603"/>
                    <a:pt x="678" y="617"/>
                  </a:cubicBezTo>
                  <a:cubicBezTo>
                    <a:pt x="690" y="642"/>
                    <a:pt x="673" y="686"/>
                    <a:pt x="631" y="741"/>
                  </a:cubicBezTo>
                  <a:cubicBezTo>
                    <a:pt x="565" y="827"/>
                    <a:pt x="573" y="896"/>
                    <a:pt x="591" y="939"/>
                  </a:cubicBezTo>
                  <a:cubicBezTo>
                    <a:pt x="621" y="1011"/>
                    <a:pt x="704" y="1063"/>
                    <a:pt x="807" y="1076"/>
                  </a:cubicBezTo>
                  <a:cubicBezTo>
                    <a:pt x="937" y="1092"/>
                    <a:pt x="1082" y="1110"/>
                    <a:pt x="1131" y="1314"/>
                  </a:cubicBezTo>
                  <a:lnTo>
                    <a:pt x="100" y="1314"/>
                  </a:lnTo>
                  <a:cubicBezTo>
                    <a:pt x="100" y="1298"/>
                    <a:pt x="99" y="1281"/>
                    <a:pt x="99" y="1265"/>
                  </a:cubicBezTo>
                  <a:moveTo>
                    <a:pt x="2397" y="964"/>
                  </a:moveTo>
                  <a:cubicBezTo>
                    <a:pt x="2361" y="963"/>
                    <a:pt x="2330" y="946"/>
                    <a:pt x="2294" y="926"/>
                  </a:cubicBezTo>
                  <a:cubicBezTo>
                    <a:pt x="2228" y="890"/>
                    <a:pt x="2145" y="845"/>
                    <a:pt x="2021" y="912"/>
                  </a:cubicBezTo>
                  <a:cubicBezTo>
                    <a:pt x="1954" y="947"/>
                    <a:pt x="1902" y="958"/>
                    <a:pt x="1871" y="941"/>
                  </a:cubicBezTo>
                  <a:cubicBezTo>
                    <a:pt x="1836" y="923"/>
                    <a:pt x="1822" y="868"/>
                    <a:pt x="1817" y="825"/>
                  </a:cubicBezTo>
                  <a:cubicBezTo>
                    <a:pt x="1794" y="627"/>
                    <a:pt x="1881" y="459"/>
                    <a:pt x="2040" y="390"/>
                  </a:cubicBezTo>
                  <a:cubicBezTo>
                    <a:pt x="2211" y="540"/>
                    <a:pt x="2337" y="739"/>
                    <a:pt x="2397" y="964"/>
                  </a:cubicBezTo>
                  <a:moveTo>
                    <a:pt x="2165" y="370"/>
                  </a:moveTo>
                  <a:cubicBezTo>
                    <a:pt x="1925" y="131"/>
                    <a:pt x="1607" y="0"/>
                    <a:pt x="1268" y="0"/>
                  </a:cubicBezTo>
                  <a:cubicBezTo>
                    <a:pt x="929" y="0"/>
                    <a:pt x="611" y="131"/>
                    <a:pt x="372" y="370"/>
                  </a:cubicBezTo>
                  <a:cubicBezTo>
                    <a:pt x="132" y="609"/>
                    <a:pt x="0" y="927"/>
                    <a:pt x="0" y="1265"/>
                  </a:cubicBezTo>
                  <a:cubicBezTo>
                    <a:pt x="0" y="1299"/>
                    <a:pt x="2" y="1333"/>
                    <a:pt x="4" y="1368"/>
                  </a:cubicBezTo>
                  <a:cubicBezTo>
                    <a:pt x="7" y="1394"/>
                    <a:pt x="28" y="1413"/>
                    <a:pt x="54" y="1413"/>
                  </a:cubicBezTo>
                  <a:lnTo>
                    <a:pt x="2482" y="1413"/>
                  </a:lnTo>
                  <a:cubicBezTo>
                    <a:pt x="2508" y="1413"/>
                    <a:pt x="2530" y="1394"/>
                    <a:pt x="2532" y="1368"/>
                  </a:cubicBezTo>
                  <a:cubicBezTo>
                    <a:pt x="2535" y="1333"/>
                    <a:pt x="2536" y="1299"/>
                    <a:pt x="2536" y="1265"/>
                  </a:cubicBezTo>
                  <a:cubicBezTo>
                    <a:pt x="2536" y="927"/>
                    <a:pt x="2404" y="609"/>
                    <a:pt x="2165" y="37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073;p68"/>
            <p:cNvSpPr/>
            <p:nvPr/>
          </p:nvSpPr>
          <p:spPr>
            <a:xfrm>
              <a:off x="6672344" y="1239608"/>
              <a:ext cx="118606" cy="167362"/>
            </a:xfrm>
            <a:custGeom>
              <a:avLst/>
              <a:gdLst/>
              <a:ahLst/>
              <a:cxnLst/>
              <a:rect l="l" t="t" r="r" b="b"/>
              <a:pathLst>
                <a:path w="686" h="968" extrusionOk="0">
                  <a:moveTo>
                    <a:pt x="145" y="548"/>
                  </a:moveTo>
                  <a:lnTo>
                    <a:pt x="343" y="832"/>
                  </a:lnTo>
                  <a:lnTo>
                    <a:pt x="541" y="548"/>
                  </a:lnTo>
                  <a:lnTo>
                    <a:pt x="485" y="548"/>
                  </a:lnTo>
                  <a:cubicBezTo>
                    <a:pt x="457" y="548"/>
                    <a:pt x="435" y="526"/>
                    <a:pt x="435" y="499"/>
                  </a:cubicBezTo>
                  <a:lnTo>
                    <a:pt x="435" y="99"/>
                  </a:lnTo>
                  <a:lnTo>
                    <a:pt x="251" y="99"/>
                  </a:lnTo>
                  <a:lnTo>
                    <a:pt x="251" y="499"/>
                  </a:lnTo>
                  <a:cubicBezTo>
                    <a:pt x="251" y="526"/>
                    <a:pt x="229" y="548"/>
                    <a:pt x="202" y="548"/>
                  </a:cubicBezTo>
                  <a:lnTo>
                    <a:pt x="145" y="548"/>
                  </a:lnTo>
                  <a:moveTo>
                    <a:pt x="343" y="968"/>
                  </a:moveTo>
                  <a:cubicBezTo>
                    <a:pt x="327" y="968"/>
                    <a:pt x="312" y="960"/>
                    <a:pt x="303" y="947"/>
                  </a:cubicBezTo>
                  <a:lnTo>
                    <a:pt x="9" y="527"/>
                  </a:lnTo>
                  <a:cubicBezTo>
                    <a:pt x="-2" y="512"/>
                    <a:pt x="-3" y="492"/>
                    <a:pt x="6" y="476"/>
                  </a:cubicBezTo>
                  <a:cubicBezTo>
                    <a:pt x="14" y="459"/>
                    <a:pt x="31" y="449"/>
                    <a:pt x="50" y="449"/>
                  </a:cubicBezTo>
                  <a:lnTo>
                    <a:pt x="152" y="449"/>
                  </a:lnTo>
                  <a:lnTo>
                    <a:pt x="152" y="49"/>
                  </a:lnTo>
                  <a:cubicBezTo>
                    <a:pt x="152" y="22"/>
                    <a:pt x="174" y="0"/>
                    <a:pt x="202" y="0"/>
                  </a:cubicBezTo>
                  <a:lnTo>
                    <a:pt x="485" y="0"/>
                  </a:lnTo>
                  <a:cubicBezTo>
                    <a:pt x="512" y="0"/>
                    <a:pt x="534" y="22"/>
                    <a:pt x="534" y="49"/>
                  </a:cubicBezTo>
                  <a:lnTo>
                    <a:pt x="534" y="449"/>
                  </a:lnTo>
                  <a:lnTo>
                    <a:pt x="637" y="449"/>
                  </a:lnTo>
                  <a:cubicBezTo>
                    <a:pt x="655" y="449"/>
                    <a:pt x="672" y="459"/>
                    <a:pt x="681" y="476"/>
                  </a:cubicBezTo>
                  <a:cubicBezTo>
                    <a:pt x="689" y="492"/>
                    <a:pt x="688" y="512"/>
                    <a:pt x="677" y="527"/>
                  </a:cubicBezTo>
                  <a:lnTo>
                    <a:pt x="384" y="947"/>
                  </a:lnTo>
                  <a:cubicBezTo>
                    <a:pt x="374" y="960"/>
                    <a:pt x="359" y="968"/>
                    <a:pt x="343" y="96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" name="Прямоугольник 6"/>
          <p:cNvSpPr/>
          <p:nvPr/>
        </p:nvSpPr>
        <p:spPr>
          <a:xfrm>
            <a:off x="8702040" y="0"/>
            <a:ext cx="44196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Clr>
                <a:srgbClr val="F8F2F2"/>
              </a:buClr>
              <a:buSzPts val="3000"/>
            </a:pPr>
            <a:r>
              <a:rPr lang="ru-RU" sz="1600" b="1" dirty="0" smtClean="0">
                <a:solidFill>
                  <a:srgbClr val="69E7FF"/>
                </a:solidFill>
                <a:latin typeface="Nunito" pitchFamily="2" charset="-52"/>
                <a:sym typeface="Onest ExtraLight"/>
              </a:rPr>
              <a:t>2</a:t>
            </a:r>
            <a:r>
              <a:rPr lang="ru-RU" sz="1600" b="1" dirty="0">
                <a:solidFill>
                  <a:srgbClr val="69E7FF"/>
                </a:solidFill>
                <a:latin typeface="Nunito" pitchFamily="2" charset="-52"/>
                <a:sym typeface="Onest ExtraLight"/>
              </a:rPr>
              <a:t>7</a:t>
            </a:r>
            <a:endParaRPr lang="en" sz="1600" b="1" dirty="0">
              <a:solidFill>
                <a:srgbClr val="69E7FF"/>
              </a:solidFill>
              <a:latin typeface="Nunito" pitchFamily="2" charset="-52"/>
              <a:sym typeface="Onest ExtraLight"/>
            </a:endParaRPr>
          </a:p>
        </p:txBody>
      </p:sp>
    </p:spTree>
    <p:extLst>
      <p:ext uri="{BB962C8B-B14F-4D97-AF65-F5344CB8AC3E}">
        <p14:creationId xmlns:p14="http://schemas.microsoft.com/office/powerpoint/2010/main" val="40524630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вальная выноска 2"/>
          <p:cNvSpPr/>
          <p:nvPr/>
        </p:nvSpPr>
        <p:spPr>
          <a:xfrm>
            <a:off x="621755" y="1182147"/>
            <a:ext cx="4885269" cy="2777576"/>
          </a:xfrm>
          <a:prstGeom prst="wedgeEllipseCallout">
            <a:avLst>
              <a:gd name="adj1" fmla="val 68111"/>
              <a:gd name="adj2" fmla="val -9777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93774" y="1347921"/>
            <a:ext cx="4441446" cy="2529300"/>
          </a:xfrm>
        </p:spPr>
        <p:txBody>
          <a:bodyPr/>
          <a:lstStyle/>
          <a:p>
            <a:pPr algn="ctr"/>
            <a:r>
              <a:rPr lang="ru-RU" sz="2000" dirty="0" smtClean="0">
                <a:latin typeface="Nunito" pitchFamily="2" charset="-52"/>
              </a:rPr>
              <a:t>Я </a:t>
            </a:r>
            <a:r>
              <a:rPr lang="ru-RU" sz="2000" dirty="0">
                <a:latin typeface="Nunito" pitchFamily="2" charset="-52"/>
              </a:rPr>
              <a:t>на выборы депутатов </a:t>
            </a:r>
            <a:r>
              <a:rPr lang="ru-RU" sz="2000" dirty="0" err="1">
                <a:latin typeface="Nunito" pitchFamily="2" charset="-52"/>
              </a:rPr>
              <a:t>Схарбека</a:t>
            </a:r>
            <a:r>
              <a:rPr lang="ru-RU" sz="2000" dirty="0">
                <a:latin typeface="Nunito" pitchFamily="2" charset="-52"/>
              </a:rPr>
              <a:t> никогда не ходил, но в этот раз точно пойду за </a:t>
            </a:r>
            <a:r>
              <a:rPr lang="ru-RU" sz="2000" dirty="0" smtClean="0">
                <a:latin typeface="Nunito" pitchFamily="2" charset="-52"/>
              </a:rPr>
              <a:t>Марию </a:t>
            </a:r>
            <a:r>
              <a:rPr lang="ru-RU" sz="2000" dirty="0" err="1">
                <a:latin typeface="Nunito" pitchFamily="2" charset="-52"/>
              </a:rPr>
              <a:t>Виндевогель</a:t>
            </a:r>
            <a:r>
              <a:rPr lang="ru-RU" sz="2000" dirty="0">
                <a:latin typeface="Nunito" pitchFamily="2" charset="-52"/>
              </a:rPr>
              <a:t> </a:t>
            </a:r>
            <a:r>
              <a:rPr lang="ru-RU" sz="2000" dirty="0" smtClean="0">
                <a:latin typeface="Nunito" pitchFamily="2" charset="-52"/>
              </a:rPr>
              <a:t>голосовать. Кандидат от протонов!  </a:t>
            </a:r>
            <a:endParaRPr lang="ru-RU" sz="2000" dirty="0">
              <a:latin typeface="Nunito" pitchFamily="2" charset="-52"/>
            </a:endParaRPr>
          </a:p>
        </p:txBody>
      </p:sp>
      <p:pic>
        <p:nvPicPr>
          <p:cNvPr id="21506" name="Picture 2" descr="Кварковая структура нейтрона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4159" y="680645"/>
            <a:ext cx="2988369" cy="2988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Прямоугольник 4"/>
          <p:cNvSpPr/>
          <p:nvPr/>
        </p:nvSpPr>
        <p:spPr>
          <a:xfrm>
            <a:off x="5072020" y="4042225"/>
            <a:ext cx="373050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dirty="0" smtClean="0">
                <a:solidFill>
                  <a:schemeClr val="tx2">
                    <a:lumMod val="40000"/>
                    <a:lumOff val="60000"/>
                  </a:schemeClr>
                </a:solidFill>
                <a:latin typeface="Fira Code Medium" panose="020B0809050000020004" pitchFamily="49" charset="0"/>
                <a:ea typeface="Fira Code Medium" panose="020B0809050000020004" pitchFamily="49" charset="0"/>
                <a:sym typeface="Onest"/>
              </a:rPr>
              <a:t>+ 4096 голосов</a:t>
            </a:r>
            <a:endParaRPr lang="ru-RU" sz="2000" dirty="0">
              <a:solidFill>
                <a:schemeClr val="tx2">
                  <a:lumMod val="40000"/>
                  <a:lumOff val="60000"/>
                </a:schemeClr>
              </a:solidFill>
              <a:latin typeface="Fira Code Medium" panose="020B0809050000020004" pitchFamily="49" charset="0"/>
              <a:ea typeface="Fira Code Medium" panose="020B0809050000020004" pitchFamily="49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8702040" y="0"/>
            <a:ext cx="44196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Clr>
                <a:srgbClr val="F8F2F2"/>
              </a:buClr>
              <a:buSzPts val="3000"/>
            </a:pPr>
            <a:r>
              <a:rPr lang="ru-RU" sz="1600" b="1" dirty="0" smtClean="0">
                <a:solidFill>
                  <a:srgbClr val="69E7FF"/>
                </a:solidFill>
                <a:latin typeface="Nunito" pitchFamily="2" charset="-52"/>
                <a:sym typeface="Onest ExtraLight"/>
              </a:rPr>
              <a:t>28</a:t>
            </a:r>
            <a:endParaRPr lang="en" sz="1600" b="1" dirty="0">
              <a:solidFill>
                <a:srgbClr val="69E7FF"/>
              </a:solidFill>
              <a:latin typeface="Nunito" pitchFamily="2" charset="-52"/>
              <a:sym typeface="Onest ExtraLight"/>
            </a:endParaRPr>
          </a:p>
        </p:txBody>
      </p:sp>
    </p:spTree>
    <p:extLst>
      <p:ext uri="{BB962C8B-B14F-4D97-AF65-F5344CB8AC3E}">
        <p14:creationId xmlns:p14="http://schemas.microsoft.com/office/powerpoint/2010/main" val="40703594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13124" y="603154"/>
            <a:ext cx="7667729" cy="4216352"/>
          </a:xfrm>
        </p:spPr>
        <p:txBody>
          <a:bodyPr/>
          <a:lstStyle/>
          <a:p>
            <a:r>
              <a:rPr lang="en-US" sz="9600" dirty="0" err="1" smtClean="0">
                <a:solidFill>
                  <a:schemeClr val="tx2"/>
                </a:solidFill>
              </a:rPr>
              <a:t>Speedrun</a:t>
            </a:r>
            <a:r>
              <a:rPr lang="ru-RU" sz="6000" dirty="0" smtClean="0"/>
              <a:t/>
            </a:r>
            <a:br>
              <a:rPr lang="ru-RU" sz="6000" dirty="0" smtClean="0"/>
            </a:br>
            <a:r>
              <a:rPr lang="ru-RU" sz="6000" dirty="0"/>
              <a:t>п</a:t>
            </a:r>
            <a:r>
              <a:rPr lang="ru-RU" sz="6000" dirty="0" smtClean="0"/>
              <a:t>о </a:t>
            </a:r>
            <a:r>
              <a:rPr lang="en-GB" sz="6000" dirty="0"/>
              <a:t>Super Mario 64</a:t>
            </a:r>
            <a:r>
              <a:rPr lang="ru-RU" sz="6000" dirty="0" smtClean="0"/>
              <a:t> </a:t>
            </a:r>
            <a:br>
              <a:rPr lang="ru-RU" sz="6000" dirty="0" smtClean="0"/>
            </a:br>
            <a:r>
              <a:rPr lang="ru-RU" sz="6000" dirty="0" smtClean="0">
                <a:solidFill>
                  <a:schemeClr val="tx2"/>
                </a:solidFill>
              </a:rPr>
              <a:t>2013</a:t>
            </a:r>
            <a:endParaRPr lang="ru-RU" sz="6000" dirty="0">
              <a:solidFill>
                <a:schemeClr val="tx2"/>
              </a:solidFill>
            </a:endParaRPr>
          </a:p>
        </p:txBody>
      </p:sp>
      <p:sp>
        <p:nvSpPr>
          <p:cNvPr id="3" name="Google Shape;1069;p68"/>
          <p:cNvSpPr/>
          <p:nvPr/>
        </p:nvSpPr>
        <p:spPr>
          <a:xfrm>
            <a:off x="7467194" y="3701015"/>
            <a:ext cx="865533" cy="934836"/>
          </a:xfrm>
          <a:custGeom>
            <a:avLst/>
            <a:gdLst/>
            <a:ahLst/>
            <a:cxnLst/>
            <a:rect l="l" t="t" r="r" b="b"/>
            <a:pathLst>
              <a:path w="2348" h="2536" extrusionOk="0">
                <a:moveTo>
                  <a:pt x="2165" y="2436"/>
                </a:moveTo>
                <a:lnTo>
                  <a:pt x="184" y="2436"/>
                </a:lnTo>
                <a:cubicBezTo>
                  <a:pt x="137" y="2436"/>
                  <a:pt x="99" y="2399"/>
                  <a:pt x="99" y="2352"/>
                </a:cubicBezTo>
                <a:cubicBezTo>
                  <a:pt x="99" y="2306"/>
                  <a:pt x="137" y="2268"/>
                  <a:pt x="184" y="2268"/>
                </a:cubicBezTo>
                <a:lnTo>
                  <a:pt x="2165" y="2268"/>
                </a:lnTo>
                <a:cubicBezTo>
                  <a:pt x="2211" y="2268"/>
                  <a:pt x="2249" y="2306"/>
                  <a:pt x="2249" y="2352"/>
                </a:cubicBezTo>
                <a:cubicBezTo>
                  <a:pt x="2249" y="2399"/>
                  <a:pt x="2211" y="2436"/>
                  <a:pt x="2165" y="2436"/>
                </a:cubicBezTo>
                <a:moveTo>
                  <a:pt x="653" y="1517"/>
                </a:moveTo>
                <a:cubicBezTo>
                  <a:pt x="717" y="1666"/>
                  <a:pt x="786" y="1763"/>
                  <a:pt x="873" y="1827"/>
                </a:cubicBezTo>
                <a:cubicBezTo>
                  <a:pt x="974" y="1901"/>
                  <a:pt x="1106" y="1935"/>
                  <a:pt x="1288" y="1935"/>
                </a:cubicBezTo>
                <a:lnTo>
                  <a:pt x="2115" y="1935"/>
                </a:lnTo>
                <a:lnTo>
                  <a:pt x="2115" y="2169"/>
                </a:lnTo>
                <a:lnTo>
                  <a:pt x="234" y="2169"/>
                </a:lnTo>
                <a:lnTo>
                  <a:pt x="236" y="2012"/>
                </a:lnTo>
                <a:cubicBezTo>
                  <a:pt x="240" y="1714"/>
                  <a:pt x="399" y="1526"/>
                  <a:pt x="653" y="1517"/>
                </a:cubicBezTo>
                <a:moveTo>
                  <a:pt x="839" y="1516"/>
                </a:moveTo>
                <a:cubicBezTo>
                  <a:pt x="922" y="1516"/>
                  <a:pt x="1008" y="1508"/>
                  <a:pt x="1069" y="1452"/>
                </a:cubicBezTo>
                <a:cubicBezTo>
                  <a:pt x="1120" y="1406"/>
                  <a:pt x="1146" y="1335"/>
                  <a:pt x="1153" y="1226"/>
                </a:cubicBezTo>
                <a:lnTo>
                  <a:pt x="2115" y="1226"/>
                </a:lnTo>
                <a:lnTo>
                  <a:pt x="2115" y="1836"/>
                </a:lnTo>
                <a:lnTo>
                  <a:pt x="1288" y="1836"/>
                </a:lnTo>
                <a:cubicBezTo>
                  <a:pt x="1007" y="1836"/>
                  <a:pt x="874" y="1760"/>
                  <a:pt x="761" y="1516"/>
                </a:cubicBezTo>
                <a:lnTo>
                  <a:pt x="839" y="1516"/>
                </a:lnTo>
                <a:moveTo>
                  <a:pt x="1053" y="1076"/>
                </a:moveTo>
                <a:lnTo>
                  <a:pt x="1053" y="936"/>
                </a:lnTo>
                <a:cubicBezTo>
                  <a:pt x="1053" y="907"/>
                  <a:pt x="1077" y="884"/>
                  <a:pt x="1105" y="884"/>
                </a:cubicBezTo>
                <a:lnTo>
                  <a:pt x="2165" y="884"/>
                </a:lnTo>
                <a:cubicBezTo>
                  <a:pt x="2193" y="884"/>
                  <a:pt x="2217" y="907"/>
                  <a:pt x="2217" y="936"/>
                </a:cubicBezTo>
                <a:lnTo>
                  <a:pt x="2217" y="1076"/>
                </a:lnTo>
                <a:cubicBezTo>
                  <a:pt x="2217" y="1104"/>
                  <a:pt x="2193" y="1127"/>
                  <a:pt x="2165" y="1127"/>
                </a:cubicBezTo>
                <a:lnTo>
                  <a:pt x="1106" y="1127"/>
                </a:lnTo>
                <a:lnTo>
                  <a:pt x="1105" y="1127"/>
                </a:lnTo>
                <a:cubicBezTo>
                  <a:pt x="1077" y="1127"/>
                  <a:pt x="1053" y="1104"/>
                  <a:pt x="1053" y="1076"/>
                </a:cubicBezTo>
                <a:moveTo>
                  <a:pt x="2115" y="785"/>
                </a:moveTo>
                <a:lnTo>
                  <a:pt x="1155" y="785"/>
                </a:lnTo>
                <a:lnTo>
                  <a:pt x="1155" y="441"/>
                </a:lnTo>
                <a:lnTo>
                  <a:pt x="2115" y="441"/>
                </a:lnTo>
                <a:lnTo>
                  <a:pt x="2115" y="785"/>
                </a:lnTo>
                <a:moveTo>
                  <a:pt x="1053" y="290"/>
                </a:moveTo>
                <a:lnTo>
                  <a:pt x="1053" y="151"/>
                </a:lnTo>
                <a:cubicBezTo>
                  <a:pt x="1053" y="122"/>
                  <a:pt x="1077" y="99"/>
                  <a:pt x="1105" y="99"/>
                </a:cubicBezTo>
                <a:lnTo>
                  <a:pt x="2165" y="99"/>
                </a:lnTo>
                <a:cubicBezTo>
                  <a:pt x="2193" y="99"/>
                  <a:pt x="2217" y="122"/>
                  <a:pt x="2217" y="151"/>
                </a:cubicBezTo>
                <a:lnTo>
                  <a:pt x="2217" y="290"/>
                </a:lnTo>
                <a:cubicBezTo>
                  <a:pt x="2217" y="319"/>
                  <a:pt x="2193" y="342"/>
                  <a:pt x="2165" y="342"/>
                </a:cubicBezTo>
                <a:lnTo>
                  <a:pt x="1105" y="342"/>
                </a:lnTo>
                <a:cubicBezTo>
                  <a:pt x="1077" y="342"/>
                  <a:pt x="1053" y="319"/>
                  <a:pt x="1053" y="290"/>
                </a:cubicBezTo>
                <a:moveTo>
                  <a:pt x="2214" y="2176"/>
                </a:moveTo>
                <a:lnTo>
                  <a:pt x="2214" y="1218"/>
                </a:lnTo>
                <a:cubicBezTo>
                  <a:pt x="2273" y="1198"/>
                  <a:pt x="2316" y="1141"/>
                  <a:pt x="2316" y="1076"/>
                </a:cubicBezTo>
                <a:lnTo>
                  <a:pt x="2316" y="936"/>
                </a:lnTo>
                <a:cubicBezTo>
                  <a:pt x="2316" y="870"/>
                  <a:pt x="2273" y="814"/>
                  <a:pt x="2214" y="793"/>
                </a:cubicBezTo>
                <a:lnTo>
                  <a:pt x="2214" y="433"/>
                </a:lnTo>
                <a:cubicBezTo>
                  <a:pt x="2273" y="412"/>
                  <a:pt x="2316" y="356"/>
                  <a:pt x="2316" y="290"/>
                </a:cubicBezTo>
                <a:lnTo>
                  <a:pt x="2316" y="151"/>
                </a:lnTo>
                <a:cubicBezTo>
                  <a:pt x="2316" y="67"/>
                  <a:pt x="2248" y="0"/>
                  <a:pt x="2165" y="0"/>
                </a:cubicBezTo>
                <a:lnTo>
                  <a:pt x="1105" y="0"/>
                </a:lnTo>
                <a:cubicBezTo>
                  <a:pt x="1022" y="0"/>
                  <a:pt x="954" y="67"/>
                  <a:pt x="954" y="151"/>
                </a:cubicBezTo>
                <a:lnTo>
                  <a:pt x="954" y="290"/>
                </a:lnTo>
                <a:cubicBezTo>
                  <a:pt x="954" y="356"/>
                  <a:pt x="997" y="412"/>
                  <a:pt x="1056" y="433"/>
                </a:cubicBezTo>
                <a:lnTo>
                  <a:pt x="1056" y="793"/>
                </a:lnTo>
                <a:cubicBezTo>
                  <a:pt x="997" y="814"/>
                  <a:pt x="954" y="870"/>
                  <a:pt x="954" y="936"/>
                </a:cubicBezTo>
                <a:lnTo>
                  <a:pt x="954" y="1076"/>
                </a:lnTo>
                <a:cubicBezTo>
                  <a:pt x="954" y="1141"/>
                  <a:pt x="996" y="1197"/>
                  <a:pt x="1054" y="1218"/>
                </a:cubicBezTo>
                <a:cubicBezTo>
                  <a:pt x="1045" y="1397"/>
                  <a:pt x="978" y="1417"/>
                  <a:pt x="839" y="1417"/>
                </a:cubicBezTo>
                <a:lnTo>
                  <a:pt x="674" y="1417"/>
                </a:lnTo>
                <a:cubicBezTo>
                  <a:pt x="522" y="1417"/>
                  <a:pt x="391" y="1470"/>
                  <a:pt x="295" y="1569"/>
                </a:cubicBezTo>
                <a:cubicBezTo>
                  <a:pt x="194" y="1675"/>
                  <a:pt x="139" y="1827"/>
                  <a:pt x="137" y="2010"/>
                </a:cubicBezTo>
                <a:lnTo>
                  <a:pt x="135" y="2175"/>
                </a:lnTo>
                <a:cubicBezTo>
                  <a:pt x="57" y="2197"/>
                  <a:pt x="0" y="2268"/>
                  <a:pt x="0" y="2352"/>
                </a:cubicBezTo>
                <a:cubicBezTo>
                  <a:pt x="0" y="2453"/>
                  <a:pt x="83" y="2536"/>
                  <a:pt x="184" y="2536"/>
                </a:cubicBezTo>
                <a:lnTo>
                  <a:pt x="2165" y="2536"/>
                </a:lnTo>
                <a:cubicBezTo>
                  <a:pt x="2266" y="2536"/>
                  <a:pt x="2348" y="2453"/>
                  <a:pt x="2348" y="2352"/>
                </a:cubicBezTo>
                <a:cubicBezTo>
                  <a:pt x="2348" y="2268"/>
                  <a:pt x="2291" y="2197"/>
                  <a:pt x="2214" y="2176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8702040" y="0"/>
            <a:ext cx="44196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Clr>
                <a:srgbClr val="F8F2F2"/>
              </a:buClr>
              <a:buSzPts val="3000"/>
            </a:pPr>
            <a:r>
              <a:rPr lang="ru-RU" sz="1600" b="1" dirty="0" smtClean="0">
                <a:solidFill>
                  <a:srgbClr val="69E7FF"/>
                </a:solidFill>
                <a:latin typeface="Nunito" pitchFamily="2" charset="-52"/>
                <a:sym typeface="Onest ExtraLight"/>
              </a:rPr>
              <a:t>29</a:t>
            </a:r>
            <a:endParaRPr lang="en" sz="1600" b="1" dirty="0">
              <a:solidFill>
                <a:srgbClr val="69E7FF"/>
              </a:solidFill>
              <a:latin typeface="Nunito" pitchFamily="2" charset="-52"/>
              <a:sym typeface="Onest ExtraLight"/>
            </a:endParaRPr>
          </a:p>
        </p:txBody>
      </p:sp>
    </p:spTree>
    <p:extLst>
      <p:ext uri="{BB962C8B-B14F-4D97-AF65-F5344CB8AC3E}">
        <p14:creationId xmlns:p14="http://schemas.microsoft.com/office/powerpoint/2010/main" val="19239114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37"/>
          <p:cNvSpPr txBox="1">
            <a:spLocks noGrp="1"/>
          </p:cNvSpPr>
          <p:nvPr>
            <p:ph type="title"/>
          </p:nvPr>
        </p:nvSpPr>
        <p:spPr>
          <a:xfrm>
            <a:off x="713225" y="1558300"/>
            <a:ext cx="3818400" cy="98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Введение</a:t>
            </a:r>
            <a:endParaRPr dirty="0"/>
          </a:p>
        </p:txBody>
      </p:sp>
      <p:sp>
        <p:nvSpPr>
          <p:cNvPr id="447" name="Google Shape;447;p37"/>
          <p:cNvSpPr txBox="1">
            <a:spLocks noGrp="1"/>
          </p:cNvSpPr>
          <p:nvPr>
            <p:ph type="title" idx="2"/>
          </p:nvPr>
        </p:nvSpPr>
        <p:spPr>
          <a:xfrm>
            <a:off x="5864950" y="1012925"/>
            <a:ext cx="1652100" cy="91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448" name="Google Shape;448;p37"/>
          <p:cNvSpPr txBox="1">
            <a:spLocks noGrp="1"/>
          </p:cNvSpPr>
          <p:nvPr>
            <p:ph type="subTitle" idx="1"/>
          </p:nvPr>
        </p:nvSpPr>
        <p:spPr>
          <a:xfrm>
            <a:off x="713225" y="2785600"/>
            <a:ext cx="3232800" cy="74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Частицы, частицы, частицы</a:t>
            </a:r>
            <a:endParaRPr dirty="0"/>
          </a:p>
        </p:txBody>
      </p:sp>
      <p:cxnSp>
        <p:nvCxnSpPr>
          <p:cNvPr id="450" name="Google Shape;450;p37"/>
          <p:cNvCxnSpPr/>
          <p:nvPr/>
        </p:nvCxnSpPr>
        <p:spPr>
          <a:xfrm>
            <a:off x="4714750" y="-52525"/>
            <a:ext cx="0" cy="5256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1" name="Google Shape;451;p37"/>
          <p:cNvCxnSpPr/>
          <p:nvPr/>
        </p:nvCxnSpPr>
        <p:spPr>
          <a:xfrm>
            <a:off x="785500" y="2634850"/>
            <a:ext cx="34494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3"/>
          <a:srcRect l="-531" b="6045"/>
          <a:stretch/>
        </p:blipFill>
        <p:spPr>
          <a:xfrm>
            <a:off x="5177017" y="2053000"/>
            <a:ext cx="3331423" cy="3103391"/>
          </a:xfrm>
          <a:prstGeom prst="rect">
            <a:avLst/>
          </a:prstGeom>
        </p:spPr>
      </p:pic>
      <p:sp>
        <p:nvSpPr>
          <p:cNvPr id="14" name="Прямоугольник 13"/>
          <p:cNvSpPr/>
          <p:nvPr/>
        </p:nvSpPr>
        <p:spPr>
          <a:xfrm>
            <a:off x="8779615" y="0"/>
            <a:ext cx="36438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Clr>
                <a:srgbClr val="F8F2F2"/>
              </a:buClr>
              <a:buSzPts val="3000"/>
            </a:pPr>
            <a:r>
              <a:rPr lang="ru-RU" sz="1600" b="1" dirty="0">
                <a:solidFill>
                  <a:srgbClr val="69E7FF"/>
                </a:solidFill>
                <a:latin typeface="Nunito" pitchFamily="2" charset="-52"/>
                <a:sym typeface="Onest ExtraLight"/>
              </a:rPr>
              <a:t>3</a:t>
            </a:r>
            <a:endParaRPr lang="en" sz="1600" b="1" dirty="0">
              <a:solidFill>
                <a:srgbClr val="69E7FF"/>
              </a:solidFill>
              <a:latin typeface="Nunito" pitchFamily="2" charset="-52"/>
              <a:sym typeface="Onest ExtraLigh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/>
          <p:cNvSpPr/>
          <p:nvPr/>
        </p:nvSpPr>
        <p:spPr>
          <a:xfrm>
            <a:off x="997669" y="4212286"/>
            <a:ext cx="688361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 smtClean="0">
                <a:solidFill>
                  <a:schemeClr val="tx1"/>
                </a:solidFill>
                <a:latin typeface="Nunito" pitchFamily="2" charset="-52"/>
              </a:rPr>
              <a:t>Высота Марио: </a:t>
            </a:r>
            <a:r>
              <a:rPr lang="ru-RU" sz="2800" dirty="0">
                <a:solidFill>
                  <a:schemeClr val="tx1"/>
                </a:solidFill>
                <a:latin typeface="Nunito" pitchFamily="2" charset="-52"/>
              </a:rPr>
              <a:t>C</a:t>
            </a:r>
            <a:r>
              <a:rPr lang="ru-RU" sz="2800" b="1" dirty="0">
                <a:solidFill>
                  <a:schemeClr val="tx2"/>
                </a:solidFill>
                <a:latin typeface="Nunito" pitchFamily="2" charset="-52"/>
              </a:rPr>
              <a:t>5</a:t>
            </a:r>
            <a:r>
              <a:rPr lang="ru-RU" sz="2800" dirty="0">
                <a:solidFill>
                  <a:schemeClr val="tx1"/>
                </a:solidFill>
                <a:latin typeface="Nunito" pitchFamily="2" charset="-52"/>
              </a:rPr>
              <a:t>837800 </a:t>
            </a:r>
            <a:r>
              <a:rPr lang="ru-RU" sz="2800" dirty="0" smtClean="0">
                <a:solidFill>
                  <a:schemeClr val="tx1"/>
                </a:solidFill>
                <a:latin typeface="Nunito" pitchFamily="2" charset="-52"/>
              </a:rPr>
              <a:t>–</a:t>
            </a:r>
            <a:r>
              <a:rPr lang="en-US" sz="2800" dirty="0" smtClean="0">
                <a:solidFill>
                  <a:schemeClr val="tx1"/>
                </a:solidFill>
                <a:latin typeface="Nunito" pitchFamily="2" charset="-52"/>
              </a:rPr>
              <a:t>&gt; </a:t>
            </a:r>
            <a:r>
              <a:rPr lang="ru-RU" sz="2800" dirty="0" smtClean="0">
                <a:solidFill>
                  <a:schemeClr val="tx1"/>
                </a:solidFill>
                <a:latin typeface="Nunito" pitchFamily="2" charset="-52"/>
              </a:rPr>
              <a:t>C</a:t>
            </a:r>
            <a:r>
              <a:rPr lang="ru-RU" sz="2800" b="1" dirty="0" smtClean="0">
                <a:solidFill>
                  <a:schemeClr val="tx2"/>
                </a:solidFill>
                <a:latin typeface="Nunito" pitchFamily="2" charset="-52"/>
              </a:rPr>
              <a:t>4</a:t>
            </a:r>
            <a:r>
              <a:rPr lang="ru-RU" sz="2800" dirty="0" smtClean="0">
                <a:solidFill>
                  <a:schemeClr val="tx1"/>
                </a:solidFill>
                <a:latin typeface="Nunito" pitchFamily="2" charset="-52"/>
              </a:rPr>
              <a:t>837800</a:t>
            </a:r>
            <a:endParaRPr lang="ru-RU" sz="2800" dirty="0">
              <a:solidFill>
                <a:schemeClr val="tx1"/>
              </a:solidFill>
              <a:latin typeface="Nunito" pitchFamily="2" charset="-52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353" y="448908"/>
            <a:ext cx="7620000" cy="3667125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8702040" y="0"/>
            <a:ext cx="44196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Clr>
                <a:srgbClr val="F8F2F2"/>
              </a:buClr>
              <a:buSzPts val="3000"/>
            </a:pPr>
            <a:r>
              <a:rPr lang="ru-RU" sz="1600" b="1" dirty="0" smtClean="0">
                <a:solidFill>
                  <a:srgbClr val="69E7FF"/>
                </a:solidFill>
                <a:latin typeface="Nunito" pitchFamily="2" charset="-52"/>
                <a:sym typeface="Onest ExtraLight"/>
              </a:rPr>
              <a:t>30</a:t>
            </a:r>
            <a:endParaRPr lang="en" sz="1600" b="1" dirty="0">
              <a:solidFill>
                <a:srgbClr val="69E7FF"/>
              </a:solidFill>
              <a:latin typeface="Nunito" pitchFamily="2" charset="-52"/>
              <a:sym typeface="Onest ExtraLight"/>
            </a:endParaRPr>
          </a:p>
        </p:txBody>
      </p:sp>
    </p:spTree>
    <p:extLst>
      <p:ext uri="{BB962C8B-B14F-4D97-AF65-F5344CB8AC3E}">
        <p14:creationId xmlns:p14="http://schemas.microsoft.com/office/powerpoint/2010/main" val="6105473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0000" y="445025"/>
            <a:ext cx="7550851" cy="4216352"/>
          </a:xfrm>
        </p:spPr>
        <p:txBody>
          <a:bodyPr/>
          <a:lstStyle/>
          <a:p>
            <a:r>
              <a:rPr lang="ru-RU" sz="6600" dirty="0">
                <a:solidFill>
                  <a:schemeClr val="tx2"/>
                </a:solidFill>
              </a:rPr>
              <a:t>Инцидент с </a:t>
            </a:r>
            <a:r>
              <a:rPr lang="en-GB" sz="6600" dirty="0" smtClean="0">
                <a:solidFill>
                  <a:schemeClr val="tx2"/>
                </a:solidFill>
              </a:rPr>
              <a:t>A330</a:t>
            </a:r>
            <a:r>
              <a:rPr lang="ru-RU" sz="9600" dirty="0" smtClean="0"/>
              <a:t> </a:t>
            </a:r>
            <a:r>
              <a:rPr lang="ru-RU" sz="4800" dirty="0" smtClean="0"/>
              <a:t>над </a:t>
            </a:r>
            <a:r>
              <a:rPr lang="ru-RU" sz="4800" dirty="0"/>
              <a:t>Индийским </a:t>
            </a:r>
            <a:r>
              <a:rPr lang="ru-RU" sz="4800" dirty="0" smtClean="0"/>
              <a:t>океаном</a:t>
            </a:r>
            <a:br>
              <a:rPr lang="ru-RU" sz="4800" dirty="0" smtClean="0"/>
            </a:br>
            <a:r>
              <a:rPr lang="ru-RU" sz="4800" dirty="0" smtClean="0">
                <a:solidFill>
                  <a:schemeClr val="tx2"/>
                </a:solidFill>
              </a:rPr>
              <a:t>2008</a:t>
            </a:r>
            <a:endParaRPr lang="ru-RU" sz="4800" dirty="0">
              <a:solidFill>
                <a:schemeClr val="tx2"/>
              </a:solidFill>
            </a:endParaRPr>
          </a:p>
        </p:txBody>
      </p:sp>
      <p:grpSp>
        <p:nvGrpSpPr>
          <p:cNvPr id="3" name="Google Shape;1243;p68"/>
          <p:cNvGrpSpPr/>
          <p:nvPr/>
        </p:nvGrpSpPr>
        <p:grpSpPr>
          <a:xfrm>
            <a:off x="7477264" y="3766917"/>
            <a:ext cx="793587" cy="894460"/>
            <a:chOff x="4685938" y="4134061"/>
            <a:chExt cx="389014" cy="438462"/>
          </a:xfrm>
        </p:grpSpPr>
        <p:sp>
          <p:nvSpPr>
            <p:cNvPr id="4" name="Google Shape;1244;p68"/>
            <p:cNvSpPr/>
            <p:nvPr/>
          </p:nvSpPr>
          <p:spPr>
            <a:xfrm>
              <a:off x="4837049" y="4245925"/>
              <a:ext cx="86966" cy="31640"/>
            </a:xfrm>
            <a:custGeom>
              <a:avLst/>
              <a:gdLst/>
              <a:ahLst/>
              <a:cxnLst/>
              <a:rect l="l" t="t" r="r" b="b"/>
              <a:pathLst>
                <a:path w="503" h="183" extrusionOk="0">
                  <a:moveTo>
                    <a:pt x="84" y="168"/>
                  </a:moveTo>
                  <a:cubicBezTo>
                    <a:pt x="176" y="76"/>
                    <a:pt x="326" y="76"/>
                    <a:pt x="419" y="168"/>
                  </a:cubicBezTo>
                  <a:cubicBezTo>
                    <a:pt x="428" y="178"/>
                    <a:pt x="441" y="183"/>
                    <a:pt x="454" y="183"/>
                  </a:cubicBezTo>
                  <a:cubicBezTo>
                    <a:pt x="466" y="183"/>
                    <a:pt x="479" y="178"/>
                    <a:pt x="489" y="168"/>
                  </a:cubicBezTo>
                  <a:cubicBezTo>
                    <a:pt x="508" y="149"/>
                    <a:pt x="508" y="117"/>
                    <a:pt x="488" y="98"/>
                  </a:cubicBezTo>
                  <a:cubicBezTo>
                    <a:pt x="358" y="-32"/>
                    <a:pt x="145" y="-32"/>
                    <a:pt x="14" y="98"/>
                  </a:cubicBezTo>
                  <a:cubicBezTo>
                    <a:pt x="-5" y="117"/>
                    <a:pt x="-5" y="149"/>
                    <a:pt x="14" y="168"/>
                  </a:cubicBezTo>
                  <a:cubicBezTo>
                    <a:pt x="33" y="188"/>
                    <a:pt x="65" y="188"/>
                    <a:pt x="84" y="16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20875" rIns="90000" bIns="208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1245;p68"/>
            <p:cNvSpPr/>
            <p:nvPr/>
          </p:nvSpPr>
          <p:spPr>
            <a:xfrm>
              <a:off x="4685938" y="4134061"/>
              <a:ext cx="389014" cy="438462"/>
            </a:xfrm>
            <a:custGeom>
              <a:avLst/>
              <a:gdLst/>
              <a:ahLst/>
              <a:cxnLst/>
              <a:rect l="l" t="t" r="r" b="b"/>
              <a:pathLst>
                <a:path w="2250" h="2536" extrusionOk="0">
                  <a:moveTo>
                    <a:pt x="2151" y="2202"/>
                  </a:moveTo>
                  <a:lnTo>
                    <a:pt x="1617" y="2202"/>
                  </a:lnTo>
                  <a:lnTo>
                    <a:pt x="1617" y="1378"/>
                  </a:lnTo>
                  <a:lnTo>
                    <a:pt x="2151" y="1769"/>
                  </a:lnTo>
                  <a:lnTo>
                    <a:pt x="2151" y="2202"/>
                  </a:lnTo>
                  <a:moveTo>
                    <a:pt x="2024" y="2369"/>
                  </a:moveTo>
                  <a:cubicBezTo>
                    <a:pt x="2024" y="2407"/>
                    <a:pt x="1993" y="2437"/>
                    <a:pt x="1956" y="2437"/>
                  </a:cubicBezTo>
                  <a:lnTo>
                    <a:pt x="1812" y="2437"/>
                  </a:lnTo>
                  <a:cubicBezTo>
                    <a:pt x="1775" y="2437"/>
                    <a:pt x="1744" y="2407"/>
                    <a:pt x="1744" y="2369"/>
                  </a:cubicBezTo>
                  <a:lnTo>
                    <a:pt x="1744" y="2302"/>
                  </a:lnTo>
                  <a:lnTo>
                    <a:pt x="2024" y="2302"/>
                  </a:lnTo>
                  <a:lnTo>
                    <a:pt x="2024" y="2369"/>
                  </a:lnTo>
                  <a:moveTo>
                    <a:pt x="1252" y="2202"/>
                  </a:moveTo>
                  <a:lnTo>
                    <a:pt x="998" y="2202"/>
                  </a:lnTo>
                  <a:lnTo>
                    <a:pt x="998" y="1417"/>
                  </a:lnTo>
                  <a:cubicBezTo>
                    <a:pt x="998" y="1348"/>
                    <a:pt x="1055" y="1291"/>
                    <a:pt x="1125" y="1291"/>
                  </a:cubicBezTo>
                  <a:cubicBezTo>
                    <a:pt x="1195" y="1291"/>
                    <a:pt x="1252" y="1348"/>
                    <a:pt x="1252" y="1417"/>
                  </a:cubicBezTo>
                  <a:lnTo>
                    <a:pt x="1252" y="2202"/>
                  </a:lnTo>
                  <a:moveTo>
                    <a:pt x="733" y="745"/>
                  </a:moveTo>
                  <a:cubicBezTo>
                    <a:pt x="733" y="567"/>
                    <a:pt x="787" y="431"/>
                    <a:pt x="845" y="336"/>
                  </a:cubicBezTo>
                  <a:cubicBezTo>
                    <a:pt x="923" y="400"/>
                    <a:pt x="1022" y="437"/>
                    <a:pt x="1125" y="437"/>
                  </a:cubicBezTo>
                  <a:lnTo>
                    <a:pt x="1126" y="437"/>
                  </a:lnTo>
                  <a:cubicBezTo>
                    <a:pt x="1229" y="437"/>
                    <a:pt x="1328" y="400"/>
                    <a:pt x="1406" y="336"/>
                  </a:cubicBezTo>
                  <a:cubicBezTo>
                    <a:pt x="1464" y="431"/>
                    <a:pt x="1517" y="567"/>
                    <a:pt x="1517" y="745"/>
                  </a:cubicBezTo>
                  <a:lnTo>
                    <a:pt x="1517" y="2202"/>
                  </a:lnTo>
                  <a:lnTo>
                    <a:pt x="1351" y="2202"/>
                  </a:lnTo>
                  <a:lnTo>
                    <a:pt x="1351" y="1417"/>
                  </a:lnTo>
                  <a:cubicBezTo>
                    <a:pt x="1351" y="1293"/>
                    <a:pt x="1250" y="1192"/>
                    <a:pt x="1125" y="1192"/>
                  </a:cubicBezTo>
                  <a:cubicBezTo>
                    <a:pt x="1001" y="1192"/>
                    <a:pt x="899" y="1293"/>
                    <a:pt x="899" y="1417"/>
                  </a:cubicBezTo>
                  <a:lnTo>
                    <a:pt x="899" y="2202"/>
                  </a:lnTo>
                  <a:lnTo>
                    <a:pt x="733" y="2202"/>
                  </a:lnTo>
                  <a:lnTo>
                    <a:pt x="733" y="745"/>
                  </a:lnTo>
                  <a:moveTo>
                    <a:pt x="507" y="2369"/>
                  </a:moveTo>
                  <a:cubicBezTo>
                    <a:pt x="507" y="2407"/>
                    <a:pt x="476" y="2437"/>
                    <a:pt x="439" y="2437"/>
                  </a:cubicBezTo>
                  <a:lnTo>
                    <a:pt x="295" y="2437"/>
                  </a:lnTo>
                  <a:cubicBezTo>
                    <a:pt x="257" y="2437"/>
                    <a:pt x="227" y="2407"/>
                    <a:pt x="227" y="2369"/>
                  </a:cubicBezTo>
                  <a:lnTo>
                    <a:pt x="227" y="2302"/>
                  </a:lnTo>
                  <a:lnTo>
                    <a:pt x="507" y="2302"/>
                  </a:lnTo>
                  <a:lnTo>
                    <a:pt x="507" y="2369"/>
                  </a:lnTo>
                  <a:moveTo>
                    <a:pt x="99" y="1769"/>
                  </a:moveTo>
                  <a:lnTo>
                    <a:pt x="634" y="1378"/>
                  </a:lnTo>
                  <a:lnTo>
                    <a:pt x="634" y="2202"/>
                  </a:lnTo>
                  <a:lnTo>
                    <a:pt x="99" y="2202"/>
                  </a:lnTo>
                  <a:lnTo>
                    <a:pt x="99" y="1769"/>
                  </a:lnTo>
                  <a:moveTo>
                    <a:pt x="207" y="1291"/>
                  </a:moveTo>
                  <a:cubicBezTo>
                    <a:pt x="207" y="1248"/>
                    <a:pt x="241" y="1214"/>
                    <a:pt x="284" y="1214"/>
                  </a:cubicBezTo>
                  <a:cubicBezTo>
                    <a:pt x="326" y="1214"/>
                    <a:pt x="361" y="1248"/>
                    <a:pt x="361" y="1291"/>
                  </a:cubicBezTo>
                  <a:lnTo>
                    <a:pt x="361" y="1455"/>
                  </a:lnTo>
                  <a:lnTo>
                    <a:pt x="207" y="1568"/>
                  </a:lnTo>
                  <a:lnTo>
                    <a:pt x="207" y="1291"/>
                  </a:lnTo>
                  <a:moveTo>
                    <a:pt x="1125" y="99"/>
                  </a:moveTo>
                  <a:cubicBezTo>
                    <a:pt x="1165" y="99"/>
                    <a:pt x="1260" y="148"/>
                    <a:pt x="1348" y="255"/>
                  </a:cubicBezTo>
                  <a:cubicBezTo>
                    <a:pt x="1287" y="308"/>
                    <a:pt x="1208" y="338"/>
                    <a:pt x="1126" y="338"/>
                  </a:cubicBezTo>
                  <a:lnTo>
                    <a:pt x="1125" y="338"/>
                  </a:lnTo>
                  <a:cubicBezTo>
                    <a:pt x="1043" y="338"/>
                    <a:pt x="964" y="308"/>
                    <a:pt x="903" y="255"/>
                  </a:cubicBezTo>
                  <a:cubicBezTo>
                    <a:pt x="991" y="148"/>
                    <a:pt x="1085" y="99"/>
                    <a:pt x="1125" y="99"/>
                  </a:cubicBezTo>
                  <a:moveTo>
                    <a:pt x="1890" y="1291"/>
                  </a:moveTo>
                  <a:cubicBezTo>
                    <a:pt x="1890" y="1248"/>
                    <a:pt x="1924" y="1214"/>
                    <a:pt x="1967" y="1214"/>
                  </a:cubicBezTo>
                  <a:cubicBezTo>
                    <a:pt x="2009" y="1214"/>
                    <a:pt x="2044" y="1248"/>
                    <a:pt x="2044" y="1291"/>
                  </a:cubicBezTo>
                  <a:lnTo>
                    <a:pt x="2044" y="1568"/>
                  </a:lnTo>
                  <a:lnTo>
                    <a:pt x="1890" y="1455"/>
                  </a:lnTo>
                  <a:lnTo>
                    <a:pt x="1890" y="1291"/>
                  </a:lnTo>
                  <a:moveTo>
                    <a:pt x="2230" y="1704"/>
                  </a:moveTo>
                  <a:lnTo>
                    <a:pt x="2143" y="1641"/>
                  </a:lnTo>
                  <a:lnTo>
                    <a:pt x="2143" y="1291"/>
                  </a:lnTo>
                  <a:cubicBezTo>
                    <a:pt x="2143" y="1194"/>
                    <a:pt x="2064" y="1115"/>
                    <a:pt x="1967" y="1115"/>
                  </a:cubicBezTo>
                  <a:cubicBezTo>
                    <a:pt x="1870" y="1115"/>
                    <a:pt x="1791" y="1194"/>
                    <a:pt x="1791" y="1291"/>
                  </a:cubicBezTo>
                  <a:lnTo>
                    <a:pt x="1791" y="1382"/>
                  </a:lnTo>
                  <a:lnTo>
                    <a:pt x="1617" y="1255"/>
                  </a:lnTo>
                  <a:lnTo>
                    <a:pt x="1617" y="745"/>
                  </a:lnTo>
                  <a:cubicBezTo>
                    <a:pt x="1617" y="487"/>
                    <a:pt x="1516" y="307"/>
                    <a:pt x="1433" y="202"/>
                  </a:cubicBezTo>
                  <a:cubicBezTo>
                    <a:pt x="1337" y="81"/>
                    <a:pt x="1213" y="0"/>
                    <a:pt x="1125" y="0"/>
                  </a:cubicBezTo>
                  <a:cubicBezTo>
                    <a:pt x="1037" y="0"/>
                    <a:pt x="914" y="81"/>
                    <a:pt x="818" y="202"/>
                  </a:cubicBezTo>
                  <a:cubicBezTo>
                    <a:pt x="734" y="307"/>
                    <a:pt x="634" y="487"/>
                    <a:pt x="634" y="745"/>
                  </a:cubicBezTo>
                  <a:lnTo>
                    <a:pt x="634" y="1255"/>
                  </a:lnTo>
                  <a:lnTo>
                    <a:pt x="460" y="1382"/>
                  </a:lnTo>
                  <a:lnTo>
                    <a:pt x="460" y="1291"/>
                  </a:lnTo>
                  <a:cubicBezTo>
                    <a:pt x="460" y="1194"/>
                    <a:pt x="381" y="1115"/>
                    <a:pt x="284" y="1115"/>
                  </a:cubicBezTo>
                  <a:cubicBezTo>
                    <a:pt x="187" y="1115"/>
                    <a:pt x="108" y="1194"/>
                    <a:pt x="108" y="1291"/>
                  </a:cubicBezTo>
                  <a:lnTo>
                    <a:pt x="108" y="1641"/>
                  </a:lnTo>
                  <a:lnTo>
                    <a:pt x="20" y="1704"/>
                  </a:lnTo>
                  <a:cubicBezTo>
                    <a:pt x="8" y="1714"/>
                    <a:pt x="0" y="1729"/>
                    <a:pt x="0" y="1744"/>
                  </a:cubicBezTo>
                  <a:lnTo>
                    <a:pt x="0" y="2252"/>
                  </a:lnTo>
                  <a:cubicBezTo>
                    <a:pt x="0" y="2279"/>
                    <a:pt x="22" y="2302"/>
                    <a:pt x="50" y="2302"/>
                  </a:cubicBezTo>
                  <a:lnTo>
                    <a:pt x="128" y="2302"/>
                  </a:lnTo>
                  <a:lnTo>
                    <a:pt x="128" y="2369"/>
                  </a:lnTo>
                  <a:cubicBezTo>
                    <a:pt x="128" y="2461"/>
                    <a:pt x="203" y="2536"/>
                    <a:pt x="295" y="2536"/>
                  </a:cubicBezTo>
                  <a:lnTo>
                    <a:pt x="439" y="2536"/>
                  </a:lnTo>
                  <a:cubicBezTo>
                    <a:pt x="531" y="2536"/>
                    <a:pt x="606" y="2461"/>
                    <a:pt x="606" y="2369"/>
                  </a:cubicBezTo>
                  <a:lnTo>
                    <a:pt x="606" y="2302"/>
                  </a:lnTo>
                  <a:lnTo>
                    <a:pt x="684" y="2302"/>
                  </a:lnTo>
                  <a:lnTo>
                    <a:pt x="1567" y="2302"/>
                  </a:lnTo>
                  <a:lnTo>
                    <a:pt x="1645" y="2302"/>
                  </a:lnTo>
                  <a:lnTo>
                    <a:pt x="1645" y="2369"/>
                  </a:lnTo>
                  <a:cubicBezTo>
                    <a:pt x="1645" y="2461"/>
                    <a:pt x="1720" y="2536"/>
                    <a:pt x="1812" y="2536"/>
                  </a:cubicBezTo>
                  <a:lnTo>
                    <a:pt x="1956" y="2536"/>
                  </a:lnTo>
                  <a:cubicBezTo>
                    <a:pt x="2048" y="2536"/>
                    <a:pt x="2123" y="2461"/>
                    <a:pt x="2123" y="2369"/>
                  </a:cubicBezTo>
                  <a:lnTo>
                    <a:pt x="2123" y="2302"/>
                  </a:lnTo>
                  <a:lnTo>
                    <a:pt x="2201" y="2302"/>
                  </a:lnTo>
                  <a:cubicBezTo>
                    <a:pt x="2228" y="2302"/>
                    <a:pt x="2250" y="2279"/>
                    <a:pt x="2250" y="2252"/>
                  </a:cubicBezTo>
                  <a:lnTo>
                    <a:pt x="2250" y="1744"/>
                  </a:lnTo>
                  <a:cubicBezTo>
                    <a:pt x="2250" y="1729"/>
                    <a:pt x="2243" y="1714"/>
                    <a:pt x="2230" y="170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" name="Прямоугольник 5"/>
          <p:cNvSpPr/>
          <p:nvPr/>
        </p:nvSpPr>
        <p:spPr>
          <a:xfrm>
            <a:off x="8702040" y="0"/>
            <a:ext cx="44196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Clr>
                <a:srgbClr val="F8F2F2"/>
              </a:buClr>
              <a:buSzPts val="3000"/>
            </a:pPr>
            <a:r>
              <a:rPr lang="ru-RU" sz="1600" b="1" dirty="0" smtClean="0">
                <a:solidFill>
                  <a:srgbClr val="69E7FF"/>
                </a:solidFill>
                <a:latin typeface="Nunito" pitchFamily="2" charset="-52"/>
                <a:sym typeface="Onest ExtraLight"/>
              </a:rPr>
              <a:t>31</a:t>
            </a:r>
            <a:endParaRPr lang="en" sz="1600" b="1" dirty="0">
              <a:solidFill>
                <a:srgbClr val="69E7FF"/>
              </a:solidFill>
              <a:latin typeface="Nunito" pitchFamily="2" charset="-52"/>
              <a:sym typeface="Onest ExtraLight"/>
            </a:endParaRPr>
          </a:p>
        </p:txBody>
      </p:sp>
    </p:spTree>
    <p:extLst>
      <p:ext uri="{BB962C8B-B14F-4D97-AF65-F5344CB8AC3E}">
        <p14:creationId xmlns:p14="http://schemas.microsoft.com/office/powerpoint/2010/main" val="26959655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/>
          <p:cNvSpPr/>
          <p:nvPr/>
        </p:nvSpPr>
        <p:spPr>
          <a:xfrm>
            <a:off x="901417" y="2076308"/>
            <a:ext cx="4392477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 smtClean="0">
                <a:solidFill>
                  <a:schemeClr val="tx1"/>
                </a:solidFill>
                <a:latin typeface="Nunito" pitchFamily="2" charset="-52"/>
              </a:rPr>
              <a:t>Из </a:t>
            </a:r>
            <a:r>
              <a:rPr lang="ru-RU" sz="2000" dirty="0">
                <a:solidFill>
                  <a:schemeClr val="tx1"/>
                </a:solidFill>
                <a:latin typeface="Nunito" pitchFamily="2" charset="-52"/>
              </a:rPr>
              <a:t>находившихся на борту лайнера </a:t>
            </a:r>
            <a:r>
              <a:rPr lang="ru-RU" sz="2000" b="1" dirty="0">
                <a:solidFill>
                  <a:schemeClr val="tx2"/>
                </a:solidFill>
                <a:latin typeface="Nunito" pitchFamily="2" charset="-52"/>
              </a:rPr>
              <a:t>315 человек </a:t>
            </a:r>
            <a:r>
              <a:rPr lang="ru-RU" sz="2000" dirty="0" smtClean="0">
                <a:solidFill>
                  <a:schemeClr val="tx1"/>
                </a:solidFill>
                <a:latin typeface="Nunito" pitchFamily="2" charset="-52"/>
              </a:rPr>
              <a:t>никто </a:t>
            </a:r>
            <a:r>
              <a:rPr lang="ru-RU" sz="2000" dirty="0">
                <a:solidFill>
                  <a:schemeClr val="tx1"/>
                </a:solidFill>
                <a:latin typeface="Nunito" pitchFamily="2" charset="-52"/>
              </a:rPr>
              <a:t>не погиб, но </a:t>
            </a:r>
            <a:r>
              <a:rPr lang="ru-RU" sz="2000" b="1" dirty="0">
                <a:solidFill>
                  <a:schemeClr val="tx2"/>
                </a:solidFill>
                <a:latin typeface="Nunito" pitchFamily="2" charset="-52"/>
              </a:rPr>
              <a:t>119 человек </a:t>
            </a:r>
            <a:r>
              <a:rPr lang="ru-RU" sz="2000" b="1" dirty="0" smtClean="0">
                <a:solidFill>
                  <a:schemeClr val="tx2"/>
                </a:solidFill>
                <a:latin typeface="Nunito" pitchFamily="2" charset="-52"/>
              </a:rPr>
              <a:t>получили </a:t>
            </a:r>
            <a:r>
              <a:rPr lang="ru-RU" sz="2000" b="1" dirty="0">
                <a:solidFill>
                  <a:schemeClr val="tx2"/>
                </a:solidFill>
                <a:latin typeface="Nunito" pitchFamily="2" charset="-52"/>
              </a:rPr>
              <a:t>ранения</a:t>
            </a:r>
            <a:r>
              <a:rPr lang="ru-RU" sz="2000" dirty="0">
                <a:solidFill>
                  <a:schemeClr val="tx1"/>
                </a:solidFill>
                <a:latin typeface="Nunito" pitchFamily="2" charset="-52"/>
              </a:rPr>
              <a:t>, 12 из них получили серьёзные травмы; 53 человека были доставлены в больницы Перта, 14 из них по </a:t>
            </a:r>
            <a:r>
              <a:rPr lang="ru-RU" sz="2000" dirty="0" smtClean="0">
                <a:solidFill>
                  <a:schemeClr val="tx1"/>
                </a:solidFill>
                <a:latin typeface="Nunito" pitchFamily="2" charset="-52"/>
              </a:rPr>
              <a:t>воздуху.</a:t>
            </a:r>
            <a:endParaRPr lang="ru-RU" sz="2000" dirty="0">
              <a:solidFill>
                <a:schemeClr val="tx1"/>
              </a:solidFill>
              <a:latin typeface="Nunito" pitchFamily="2" charset="-52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3894" y="1220828"/>
            <a:ext cx="3444690" cy="2564660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901417" y="620664"/>
            <a:ext cx="45995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600" dirty="0" smtClean="0">
                <a:solidFill>
                  <a:schemeClr val="tx1"/>
                </a:solidFill>
                <a:latin typeface="Onest" pitchFamily="2" charset="0"/>
                <a:ea typeface="Fira Code Medium" panose="020B0809050000020004" pitchFamily="49" charset="0"/>
              </a:rPr>
              <a:t>Неуправляемое </a:t>
            </a:r>
            <a:r>
              <a:rPr lang="ru-RU" sz="3600" dirty="0">
                <a:solidFill>
                  <a:schemeClr val="tx1"/>
                </a:solidFill>
                <a:latin typeface="Onest" pitchFamily="2" charset="0"/>
                <a:ea typeface="Fira Code Medium" panose="020B0809050000020004" pitchFamily="49" charset="0"/>
              </a:rPr>
              <a:t>резкое снижение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8702040" y="0"/>
            <a:ext cx="44196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Clr>
                <a:srgbClr val="F8F2F2"/>
              </a:buClr>
              <a:buSzPts val="3000"/>
            </a:pPr>
            <a:r>
              <a:rPr lang="ru-RU" sz="1600" b="1" dirty="0" smtClean="0">
                <a:solidFill>
                  <a:srgbClr val="69E7FF"/>
                </a:solidFill>
                <a:latin typeface="Nunito" pitchFamily="2" charset="-52"/>
                <a:sym typeface="Onest ExtraLight"/>
              </a:rPr>
              <a:t>32</a:t>
            </a:r>
            <a:endParaRPr lang="en" sz="1600" b="1" dirty="0">
              <a:solidFill>
                <a:srgbClr val="69E7FF"/>
              </a:solidFill>
              <a:latin typeface="Nunito" pitchFamily="2" charset="-52"/>
              <a:sym typeface="Onest ExtraLight"/>
            </a:endParaRPr>
          </a:p>
        </p:txBody>
      </p:sp>
    </p:spTree>
    <p:extLst>
      <p:ext uri="{BB962C8B-B14F-4D97-AF65-F5344CB8AC3E}">
        <p14:creationId xmlns:p14="http://schemas.microsoft.com/office/powerpoint/2010/main" val="25727745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8770" y="589403"/>
            <a:ext cx="8325853" cy="4216352"/>
          </a:xfrm>
        </p:spPr>
        <p:txBody>
          <a:bodyPr/>
          <a:lstStyle/>
          <a:p>
            <a:r>
              <a:rPr lang="ru-RU" sz="9600" dirty="0" smtClean="0">
                <a:solidFill>
                  <a:schemeClr val="tx2"/>
                </a:solidFill>
              </a:rPr>
              <a:t>Фобос-Грунт</a:t>
            </a:r>
            <a:r>
              <a:rPr lang="ru-RU" sz="9600" dirty="0" smtClean="0"/>
              <a:t> </a:t>
            </a:r>
            <a:r>
              <a:rPr lang="ru-RU" sz="4000" dirty="0"/>
              <a:t>одна из крупнейших космических станций </a:t>
            </a:r>
            <a:r>
              <a:rPr lang="ru-RU" sz="4000" dirty="0" smtClean="0"/>
              <a:t>России</a:t>
            </a:r>
            <a:r>
              <a:rPr lang="ru-RU" sz="4800" dirty="0" smtClean="0"/>
              <a:t/>
            </a:r>
            <a:br>
              <a:rPr lang="ru-RU" sz="4800" dirty="0" smtClean="0"/>
            </a:br>
            <a:r>
              <a:rPr lang="ru-RU" sz="4800" dirty="0" smtClean="0">
                <a:solidFill>
                  <a:schemeClr val="tx2"/>
                </a:solidFill>
              </a:rPr>
              <a:t>2011</a:t>
            </a:r>
            <a:endParaRPr lang="ru-RU" sz="6000" dirty="0">
              <a:solidFill>
                <a:schemeClr val="tx2"/>
              </a:solidFill>
            </a:endParaRPr>
          </a:p>
        </p:txBody>
      </p:sp>
      <p:grpSp>
        <p:nvGrpSpPr>
          <p:cNvPr id="3" name="Google Shape;1256;p68"/>
          <p:cNvGrpSpPr/>
          <p:nvPr/>
        </p:nvGrpSpPr>
        <p:grpSpPr>
          <a:xfrm>
            <a:off x="7445828" y="3753853"/>
            <a:ext cx="838773" cy="948152"/>
            <a:chOff x="6556676" y="4134061"/>
            <a:chExt cx="349939" cy="438462"/>
          </a:xfrm>
        </p:grpSpPr>
        <p:sp>
          <p:nvSpPr>
            <p:cNvPr id="4" name="Google Shape;1257;p68"/>
            <p:cNvSpPr/>
            <p:nvPr/>
          </p:nvSpPr>
          <p:spPr>
            <a:xfrm>
              <a:off x="6556676" y="4134061"/>
              <a:ext cx="349939" cy="438462"/>
            </a:xfrm>
            <a:custGeom>
              <a:avLst/>
              <a:gdLst/>
              <a:ahLst/>
              <a:cxnLst/>
              <a:rect l="l" t="t" r="r" b="b"/>
              <a:pathLst>
                <a:path w="2024" h="2536" extrusionOk="0">
                  <a:moveTo>
                    <a:pt x="1012" y="2120"/>
                  </a:moveTo>
                  <a:cubicBezTo>
                    <a:pt x="882" y="2120"/>
                    <a:pt x="765" y="2055"/>
                    <a:pt x="695" y="1950"/>
                  </a:cubicBezTo>
                  <a:lnTo>
                    <a:pt x="1329" y="1950"/>
                  </a:lnTo>
                  <a:cubicBezTo>
                    <a:pt x="1259" y="2055"/>
                    <a:pt x="1142" y="2120"/>
                    <a:pt x="1012" y="2120"/>
                  </a:cubicBezTo>
                  <a:moveTo>
                    <a:pt x="141" y="1771"/>
                  </a:moveTo>
                  <a:cubicBezTo>
                    <a:pt x="141" y="1727"/>
                    <a:pt x="177" y="1691"/>
                    <a:pt x="221" y="1691"/>
                  </a:cubicBezTo>
                  <a:lnTo>
                    <a:pt x="1803" y="1691"/>
                  </a:lnTo>
                  <a:cubicBezTo>
                    <a:pt x="1847" y="1691"/>
                    <a:pt x="1883" y="1727"/>
                    <a:pt x="1883" y="1771"/>
                  </a:cubicBezTo>
                  <a:cubicBezTo>
                    <a:pt x="1883" y="1815"/>
                    <a:pt x="1847" y="1851"/>
                    <a:pt x="1803" y="1851"/>
                  </a:cubicBezTo>
                  <a:lnTo>
                    <a:pt x="221" y="1851"/>
                  </a:lnTo>
                  <a:cubicBezTo>
                    <a:pt x="177" y="1851"/>
                    <a:pt x="141" y="1815"/>
                    <a:pt x="141" y="1771"/>
                  </a:cubicBezTo>
                  <a:moveTo>
                    <a:pt x="553" y="568"/>
                  </a:moveTo>
                  <a:lnTo>
                    <a:pt x="553" y="567"/>
                  </a:lnTo>
                  <a:cubicBezTo>
                    <a:pt x="584" y="397"/>
                    <a:pt x="653" y="364"/>
                    <a:pt x="769" y="364"/>
                  </a:cubicBezTo>
                  <a:lnTo>
                    <a:pt x="1255" y="364"/>
                  </a:lnTo>
                  <a:cubicBezTo>
                    <a:pt x="1371" y="364"/>
                    <a:pt x="1440" y="397"/>
                    <a:pt x="1471" y="567"/>
                  </a:cubicBezTo>
                  <a:cubicBezTo>
                    <a:pt x="1471" y="568"/>
                    <a:pt x="1471" y="568"/>
                    <a:pt x="1472" y="568"/>
                  </a:cubicBezTo>
                  <a:lnTo>
                    <a:pt x="1675" y="1592"/>
                  </a:lnTo>
                  <a:lnTo>
                    <a:pt x="350" y="1592"/>
                  </a:lnTo>
                  <a:lnTo>
                    <a:pt x="553" y="568"/>
                  </a:lnTo>
                  <a:moveTo>
                    <a:pt x="902" y="99"/>
                  </a:moveTo>
                  <a:lnTo>
                    <a:pt x="1122" y="99"/>
                  </a:lnTo>
                  <a:cubicBezTo>
                    <a:pt x="1168" y="99"/>
                    <a:pt x="1205" y="136"/>
                    <a:pt x="1205" y="182"/>
                  </a:cubicBezTo>
                  <a:lnTo>
                    <a:pt x="1205" y="265"/>
                  </a:lnTo>
                  <a:lnTo>
                    <a:pt x="819" y="265"/>
                  </a:lnTo>
                  <a:lnTo>
                    <a:pt x="819" y="182"/>
                  </a:lnTo>
                  <a:cubicBezTo>
                    <a:pt x="819" y="136"/>
                    <a:pt x="856" y="99"/>
                    <a:pt x="902" y="99"/>
                  </a:cubicBezTo>
                  <a:moveTo>
                    <a:pt x="1975" y="2437"/>
                  </a:moveTo>
                  <a:lnTo>
                    <a:pt x="1865" y="2437"/>
                  </a:lnTo>
                  <a:lnTo>
                    <a:pt x="1700" y="1950"/>
                  </a:lnTo>
                  <a:lnTo>
                    <a:pt x="1803" y="1950"/>
                  </a:lnTo>
                  <a:cubicBezTo>
                    <a:pt x="1902" y="1950"/>
                    <a:pt x="1982" y="1870"/>
                    <a:pt x="1982" y="1771"/>
                  </a:cubicBezTo>
                  <a:cubicBezTo>
                    <a:pt x="1982" y="1672"/>
                    <a:pt x="1902" y="1592"/>
                    <a:pt x="1803" y="1592"/>
                  </a:cubicBezTo>
                  <a:lnTo>
                    <a:pt x="1776" y="1592"/>
                  </a:lnTo>
                  <a:lnTo>
                    <a:pt x="1569" y="549"/>
                  </a:lnTo>
                  <a:cubicBezTo>
                    <a:pt x="1550" y="446"/>
                    <a:pt x="1516" y="377"/>
                    <a:pt x="1463" y="330"/>
                  </a:cubicBezTo>
                  <a:cubicBezTo>
                    <a:pt x="1422" y="294"/>
                    <a:pt x="1371" y="274"/>
                    <a:pt x="1304" y="268"/>
                  </a:cubicBezTo>
                  <a:lnTo>
                    <a:pt x="1304" y="182"/>
                  </a:lnTo>
                  <a:cubicBezTo>
                    <a:pt x="1304" y="82"/>
                    <a:pt x="1223" y="0"/>
                    <a:pt x="1122" y="0"/>
                  </a:cubicBezTo>
                  <a:lnTo>
                    <a:pt x="902" y="0"/>
                  </a:lnTo>
                  <a:cubicBezTo>
                    <a:pt x="802" y="0"/>
                    <a:pt x="720" y="82"/>
                    <a:pt x="720" y="182"/>
                  </a:cubicBezTo>
                  <a:lnTo>
                    <a:pt x="720" y="268"/>
                  </a:lnTo>
                  <a:cubicBezTo>
                    <a:pt x="653" y="274"/>
                    <a:pt x="602" y="294"/>
                    <a:pt x="561" y="330"/>
                  </a:cubicBezTo>
                  <a:cubicBezTo>
                    <a:pt x="508" y="377"/>
                    <a:pt x="474" y="446"/>
                    <a:pt x="455" y="549"/>
                  </a:cubicBezTo>
                  <a:lnTo>
                    <a:pt x="249" y="1592"/>
                  </a:lnTo>
                  <a:lnTo>
                    <a:pt x="221" y="1592"/>
                  </a:lnTo>
                  <a:cubicBezTo>
                    <a:pt x="123" y="1592"/>
                    <a:pt x="42" y="1672"/>
                    <a:pt x="42" y="1771"/>
                  </a:cubicBezTo>
                  <a:cubicBezTo>
                    <a:pt x="42" y="1870"/>
                    <a:pt x="123" y="1950"/>
                    <a:pt x="221" y="1950"/>
                  </a:cubicBezTo>
                  <a:lnTo>
                    <a:pt x="324" y="1950"/>
                  </a:lnTo>
                  <a:lnTo>
                    <a:pt x="159" y="2437"/>
                  </a:lnTo>
                  <a:lnTo>
                    <a:pt x="50" y="2437"/>
                  </a:lnTo>
                  <a:cubicBezTo>
                    <a:pt x="22" y="2437"/>
                    <a:pt x="0" y="2459"/>
                    <a:pt x="0" y="2486"/>
                  </a:cubicBezTo>
                  <a:cubicBezTo>
                    <a:pt x="0" y="2514"/>
                    <a:pt x="22" y="2536"/>
                    <a:pt x="50" y="2536"/>
                  </a:cubicBezTo>
                  <a:lnTo>
                    <a:pt x="195" y="2536"/>
                  </a:lnTo>
                  <a:lnTo>
                    <a:pt x="195" y="2536"/>
                  </a:lnTo>
                  <a:lnTo>
                    <a:pt x="195" y="2536"/>
                  </a:lnTo>
                  <a:lnTo>
                    <a:pt x="340" y="2536"/>
                  </a:lnTo>
                  <a:cubicBezTo>
                    <a:pt x="368" y="2536"/>
                    <a:pt x="390" y="2514"/>
                    <a:pt x="390" y="2486"/>
                  </a:cubicBezTo>
                  <a:cubicBezTo>
                    <a:pt x="390" y="2459"/>
                    <a:pt x="368" y="2437"/>
                    <a:pt x="340" y="2437"/>
                  </a:cubicBezTo>
                  <a:lnTo>
                    <a:pt x="264" y="2437"/>
                  </a:lnTo>
                  <a:lnTo>
                    <a:pt x="429" y="1950"/>
                  </a:lnTo>
                  <a:lnTo>
                    <a:pt x="581" y="1950"/>
                  </a:lnTo>
                  <a:cubicBezTo>
                    <a:pt x="654" y="2100"/>
                    <a:pt x="798" y="2200"/>
                    <a:pt x="963" y="2217"/>
                  </a:cubicBezTo>
                  <a:lnTo>
                    <a:pt x="963" y="2437"/>
                  </a:lnTo>
                  <a:lnTo>
                    <a:pt x="867" y="2437"/>
                  </a:lnTo>
                  <a:cubicBezTo>
                    <a:pt x="839" y="2437"/>
                    <a:pt x="817" y="2459"/>
                    <a:pt x="817" y="2486"/>
                  </a:cubicBezTo>
                  <a:cubicBezTo>
                    <a:pt x="817" y="2514"/>
                    <a:pt x="839" y="2536"/>
                    <a:pt x="867" y="2536"/>
                  </a:cubicBezTo>
                  <a:lnTo>
                    <a:pt x="1158" y="2536"/>
                  </a:lnTo>
                  <a:cubicBezTo>
                    <a:pt x="1185" y="2536"/>
                    <a:pt x="1207" y="2514"/>
                    <a:pt x="1207" y="2486"/>
                  </a:cubicBezTo>
                  <a:cubicBezTo>
                    <a:pt x="1207" y="2459"/>
                    <a:pt x="1185" y="2437"/>
                    <a:pt x="1158" y="2437"/>
                  </a:cubicBezTo>
                  <a:lnTo>
                    <a:pt x="1062" y="2437"/>
                  </a:lnTo>
                  <a:lnTo>
                    <a:pt x="1062" y="2217"/>
                  </a:lnTo>
                  <a:cubicBezTo>
                    <a:pt x="1226" y="2200"/>
                    <a:pt x="1370" y="2100"/>
                    <a:pt x="1443" y="1950"/>
                  </a:cubicBezTo>
                  <a:lnTo>
                    <a:pt x="1596" y="1950"/>
                  </a:lnTo>
                  <a:lnTo>
                    <a:pt x="1760" y="2437"/>
                  </a:lnTo>
                  <a:lnTo>
                    <a:pt x="1684" y="2437"/>
                  </a:lnTo>
                  <a:cubicBezTo>
                    <a:pt x="1657" y="2437"/>
                    <a:pt x="1634" y="2459"/>
                    <a:pt x="1634" y="2486"/>
                  </a:cubicBezTo>
                  <a:cubicBezTo>
                    <a:pt x="1634" y="2514"/>
                    <a:pt x="1657" y="2536"/>
                    <a:pt x="1684" y="2536"/>
                  </a:cubicBezTo>
                  <a:lnTo>
                    <a:pt x="1829" y="2536"/>
                  </a:lnTo>
                  <a:lnTo>
                    <a:pt x="1829" y="2536"/>
                  </a:lnTo>
                  <a:lnTo>
                    <a:pt x="1830" y="2536"/>
                  </a:lnTo>
                  <a:lnTo>
                    <a:pt x="1975" y="2536"/>
                  </a:lnTo>
                  <a:cubicBezTo>
                    <a:pt x="2002" y="2536"/>
                    <a:pt x="2024" y="2514"/>
                    <a:pt x="2024" y="2486"/>
                  </a:cubicBezTo>
                  <a:cubicBezTo>
                    <a:pt x="2024" y="2459"/>
                    <a:pt x="2002" y="2437"/>
                    <a:pt x="1975" y="24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1258;p68"/>
            <p:cNvSpPr/>
            <p:nvPr/>
          </p:nvSpPr>
          <p:spPr>
            <a:xfrm>
              <a:off x="6668367" y="4221374"/>
              <a:ext cx="126559" cy="126386"/>
            </a:xfrm>
            <a:custGeom>
              <a:avLst/>
              <a:gdLst/>
              <a:ahLst/>
              <a:cxnLst/>
              <a:rect l="l" t="t" r="r" b="b"/>
              <a:pathLst>
                <a:path w="732" h="731" extrusionOk="0">
                  <a:moveTo>
                    <a:pt x="366" y="632"/>
                  </a:moveTo>
                  <a:cubicBezTo>
                    <a:pt x="219" y="632"/>
                    <a:pt x="100" y="512"/>
                    <a:pt x="100" y="365"/>
                  </a:cubicBezTo>
                  <a:cubicBezTo>
                    <a:pt x="100" y="218"/>
                    <a:pt x="219" y="99"/>
                    <a:pt x="366" y="99"/>
                  </a:cubicBezTo>
                  <a:cubicBezTo>
                    <a:pt x="513" y="99"/>
                    <a:pt x="633" y="218"/>
                    <a:pt x="633" y="365"/>
                  </a:cubicBezTo>
                  <a:cubicBezTo>
                    <a:pt x="633" y="512"/>
                    <a:pt x="513" y="632"/>
                    <a:pt x="366" y="632"/>
                  </a:cubicBezTo>
                  <a:moveTo>
                    <a:pt x="732" y="365"/>
                  </a:moveTo>
                  <a:cubicBezTo>
                    <a:pt x="732" y="164"/>
                    <a:pt x="568" y="0"/>
                    <a:pt x="366" y="0"/>
                  </a:cubicBezTo>
                  <a:cubicBezTo>
                    <a:pt x="165" y="0"/>
                    <a:pt x="0" y="164"/>
                    <a:pt x="0" y="365"/>
                  </a:cubicBezTo>
                  <a:cubicBezTo>
                    <a:pt x="0" y="567"/>
                    <a:pt x="165" y="731"/>
                    <a:pt x="366" y="731"/>
                  </a:cubicBezTo>
                  <a:cubicBezTo>
                    <a:pt x="568" y="731"/>
                    <a:pt x="732" y="567"/>
                    <a:pt x="732" y="36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259;p68"/>
            <p:cNvSpPr/>
            <p:nvPr/>
          </p:nvSpPr>
          <p:spPr>
            <a:xfrm>
              <a:off x="6663353" y="4367298"/>
              <a:ext cx="33023" cy="17117"/>
            </a:xfrm>
            <a:custGeom>
              <a:avLst/>
              <a:gdLst/>
              <a:ahLst/>
              <a:cxnLst/>
              <a:rect l="l" t="t" r="r" b="b"/>
              <a:pathLst>
                <a:path w="191" h="99" extrusionOk="0">
                  <a:moveTo>
                    <a:pt x="141" y="0"/>
                  </a:moveTo>
                  <a:lnTo>
                    <a:pt x="49" y="0"/>
                  </a:lnTo>
                  <a:cubicBezTo>
                    <a:pt x="22" y="0"/>
                    <a:pt x="0" y="22"/>
                    <a:pt x="0" y="50"/>
                  </a:cubicBezTo>
                  <a:cubicBezTo>
                    <a:pt x="0" y="77"/>
                    <a:pt x="22" y="99"/>
                    <a:pt x="49" y="99"/>
                  </a:cubicBezTo>
                  <a:lnTo>
                    <a:pt x="141" y="99"/>
                  </a:lnTo>
                  <a:cubicBezTo>
                    <a:pt x="169" y="99"/>
                    <a:pt x="191" y="77"/>
                    <a:pt x="191" y="50"/>
                  </a:cubicBezTo>
                  <a:cubicBezTo>
                    <a:pt x="191" y="22"/>
                    <a:pt x="169" y="0"/>
                    <a:pt x="1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260;p68"/>
            <p:cNvSpPr/>
            <p:nvPr/>
          </p:nvSpPr>
          <p:spPr>
            <a:xfrm>
              <a:off x="6766918" y="4367298"/>
              <a:ext cx="33023" cy="17117"/>
            </a:xfrm>
            <a:custGeom>
              <a:avLst/>
              <a:gdLst/>
              <a:ahLst/>
              <a:cxnLst/>
              <a:rect l="l" t="t" r="r" b="b"/>
              <a:pathLst>
                <a:path w="191" h="99" extrusionOk="0">
                  <a:moveTo>
                    <a:pt x="141" y="0"/>
                  </a:moveTo>
                  <a:lnTo>
                    <a:pt x="49" y="0"/>
                  </a:lnTo>
                  <a:cubicBezTo>
                    <a:pt x="22" y="0"/>
                    <a:pt x="0" y="22"/>
                    <a:pt x="0" y="50"/>
                  </a:cubicBezTo>
                  <a:cubicBezTo>
                    <a:pt x="0" y="77"/>
                    <a:pt x="22" y="99"/>
                    <a:pt x="49" y="99"/>
                  </a:cubicBezTo>
                  <a:lnTo>
                    <a:pt x="141" y="99"/>
                  </a:lnTo>
                  <a:cubicBezTo>
                    <a:pt x="169" y="99"/>
                    <a:pt x="191" y="77"/>
                    <a:pt x="191" y="50"/>
                  </a:cubicBezTo>
                  <a:cubicBezTo>
                    <a:pt x="191" y="22"/>
                    <a:pt x="169" y="0"/>
                    <a:pt x="1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" name="Прямоугольник 7"/>
          <p:cNvSpPr/>
          <p:nvPr/>
        </p:nvSpPr>
        <p:spPr>
          <a:xfrm>
            <a:off x="8702040" y="0"/>
            <a:ext cx="44196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Clr>
                <a:srgbClr val="F8F2F2"/>
              </a:buClr>
              <a:buSzPts val="3000"/>
            </a:pPr>
            <a:r>
              <a:rPr lang="ru-RU" sz="1600" b="1" dirty="0" smtClean="0">
                <a:solidFill>
                  <a:srgbClr val="69E7FF"/>
                </a:solidFill>
                <a:latin typeface="Nunito" pitchFamily="2" charset="-52"/>
                <a:sym typeface="Onest ExtraLight"/>
              </a:rPr>
              <a:t>33</a:t>
            </a:r>
            <a:endParaRPr lang="en" sz="1600" b="1" dirty="0">
              <a:solidFill>
                <a:srgbClr val="69E7FF"/>
              </a:solidFill>
              <a:latin typeface="Nunito" pitchFamily="2" charset="-52"/>
              <a:sym typeface="Onest ExtraLight"/>
            </a:endParaRPr>
          </a:p>
        </p:txBody>
      </p:sp>
    </p:spTree>
    <p:extLst>
      <p:ext uri="{BB962C8B-B14F-4D97-AF65-F5344CB8AC3E}">
        <p14:creationId xmlns:p14="http://schemas.microsoft.com/office/powerpoint/2010/main" val="28120362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2" name="Picture 4" descr="Космический проект фобос"/>
          <p:cNvPicPr>
            <a:picLocks noGrp="1" noChangeAspect="1" noChangeArrowheads="1"/>
          </p:cNvPicPr>
          <p:nvPr>
            <p:ph type="pic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41" r="4368" b="4841"/>
          <a:stretch/>
        </p:blipFill>
        <p:spPr bwMode="auto">
          <a:xfrm>
            <a:off x="378863" y="-13800"/>
            <a:ext cx="8744511" cy="515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3" name="Google Shape;573;p46"/>
          <p:cNvSpPr txBox="1">
            <a:spLocks noGrp="1"/>
          </p:cNvSpPr>
          <p:nvPr>
            <p:ph type="title"/>
          </p:nvPr>
        </p:nvSpPr>
        <p:spPr>
          <a:xfrm>
            <a:off x="378862" y="368641"/>
            <a:ext cx="2233707" cy="439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1800" dirty="0" smtClean="0"/>
              <a:t>Тяжёлые </a:t>
            </a:r>
            <a:r>
              <a:rPr lang="ru-RU" sz="1800" dirty="0"/>
              <a:t>заряженные частицы в составе галактических космических </a:t>
            </a:r>
            <a:r>
              <a:rPr lang="ru-RU" sz="1800" dirty="0" smtClean="0"/>
              <a:t>лучей столкнулись </a:t>
            </a:r>
            <a:r>
              <a:rPr lang="ru-RU" sz="1800" dirty="0"/>
              <a:t>с </a:t>
            </a:r>
            <a:r>
              <a:rPr lang="ru-RU" sz="1800" b="1" dirty="0">
                <a:solidFill>
                  <a:schemeClr val="tx2"/>
                </a:solidFill>
              </a:rPr>
              <a:t>чипами SRAM </a:t>
            </a:r>
            <a:r>
              <a:rPr lang="ru-RU" sz="1800" dirty="0"/>
              <a:t>и </a:t>
            </a:r>
            <a:r>
              <a:rPr lang="ru-RU" sz="1800" dirty="0" smtClean="0"/>
              <a:t>вызвали </a:t>
            </a:r>
            <a:r>
              <a:rPr lang="ru-RU" sz="1800" b="1" dirty="0">
                <a:solidFill>
                  <a:schemeClr val="tx2"/>
                </a:solidFill>
              </a:rPr>
              <a:t>отказ чипа из-за чрезмерной силы проходящего через него тока</a:t>
            </a:r>
            <a:r>
              <a:rPr lang="ru-RU" sz="1800" dirty="0"/>
              <a:t>. </a:t>
            </a:r>
            <a:endParaRPr sz="1800" dirty="0"/>
          </a:p>
        </p:txBody>
      </p:sp>
      <p:grpSp>
        <p:nvGrpSpPr>
          <p:cNvPr id="574" name="Google Shape;574;p46"/>
          <p:cNvGrpSpPr/>
          <p:nvPr/>
        </p:nvGrpSpPr>
        <p:grpSpPr>
          <a:xfrm>
            <a:off x="2375" y="-42300"/>
            <a:ext cx="9174000" cy="5232300"/>
            <a:chOff x="2375" y="-42300"/>
            <a:chExt cx="9174000" cy="5232300"/>
          </a:xfrm>
        </p:grpSpPr>
        <p:cxnSp>
          <p:nvCxnSpPr>
            <p:cNvPr id="575" name="Google Shape;575;p46"/>
            <p:cNvCxnSpPr/>
            <p:nvPr/>
          </p:nvCxnSpPr>
          <p:spPr>
            <a:xfrm>
              <a:off x="378863" y="-42300"/>
              <a:ext cx="0" cy="52323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6" name="Google Shape;576;p46"/>
            <p:cNvCxnSpPr/>
            <p:nvPr/>
          </p:nvCxnSpPr>
          <p:spPr>
            <a:xfrm>
              <a:off x="2375" y="355700"/>
              <a:ext cx="91740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7" name="Google Shape;577;p46"/>
            <p:cNvCxnSpPr/>
            <p:nvPr/>
          </p:nvCxnSpPr>
          <p:spPr>
            <a:xfrm>
              <a:off x="2375" y="4745800"/>
              <a:ext cx="91740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8" name="Google Shape;578;p46"/>
            <p:cNvCxnSpPr/>
            <p:nvPr/>
          </p:nvCxnSpPr>
          <p:spPr>
            <a:xfrm>
              <a:off x="8765138" y="-42300"/>
              <a:ext cx="0" cy="52323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3" name="Прямоугольник 12"/>
          <p:cNvSpPr/>
          <p:nvPr/>
        </p:nvSpPr>
        <p:spPr>
          <a:xfrm>
            <a:off x="8702040" y="0"/>
            <a:ext cx="44196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Clr>
                <a:srgbClr val="F8F2F2"/>
              </a:buClr>
              <a:buSzPts val="3000"/>
            </a:pPr>
            <a:r>
              <a:rPr lang="ru-RU" sz="1600" b="1" dirty="0" smtClean="0">
                <a:solidFill>
                  <a:srgbClr val="69E7FF"/>
                </a:solidFill>
                <a:latin typeface="Nunito" pitchFamily="2" charset="-52"/>
                <a:sym typeface="Onest ExtraLight"/>
              </a:rPr>
              <a:t>34</a:t>
            </a:r>
            <a:endParaRPr lang="en" sz="1600" b="1" dirty="0">
              <a:solidFill>
                <a:srgbClr val="69E7FF"/>
              </a:solidFill>
              <a:latin typeface="Nunito" pitchFamily="2" charset="-52"/>
              <a:sym typeface="Onest ExtraLight"/>
            </a:endParaRPr>
          </a:p>
        </p:txBody>
      </p:sp>
    </p:spTree>
    <p:extLst>
      <p:ext uri="{BB962C8B-B14F-4D97-AF65-F5344CB8AC3E}">
        <p14:creationId xmlns:p14="http://schemas.microsoft.com/office/powerpoint/2010/main" val="19653249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27594" y="530478"/>
            <a:ext cx="4752549" cy="964894"/>
          </a:xfrm>
        </p:spPr>
        <p:txBody>
          <a:bodyPr/>
          <a:lstStyle/>
          <a:p>
            <a:r>
              <a:rPr lang="ru-RU" sz="4000" dirty="0" smtClean="0"/>
              <a:t>Шутка-минутка</a:t>
            </a:r>
            <a:endParaRPr lang="ru-RU" sz="4000" dirty="0"/>
          </a:p>
        </p:txBody>
      </p:sp>
      <p:sp>
        <p:nvSpPr>
          <p:cNvPr id="4" name="Подзаголовок 3"/>
          <p:cNvSpPr>
            <a:spLocks noGrp="1"/>
          </p:cNvSpPr>
          <p:nvPr>
            <p:ph type="subTitle" idx="1"/>
          </p:nvPr>
        </p:nvSpPr>
        <p:spPr>
          <a:xfrm>
            <a:off x="671974" y="1616817"/>
            <a:ext cx="3623580" cy="2983536"/>
          </a:xfrm>
        </p:spPr>
        <p:txBody>
          <a:bodyPr/>
          <a:lstStyle/>
          <a:p>
            <a:pPr marL="0" indent="0"/>
            <a:r>
              <a:rPr lang="ru-RU" sz="2000" b="1" dirty="0" smtClean="0">
                <a:solidFill>
                  <a:schemeClr val="tx2"/>
                </a:solidFill>
              </a:rPr>
              <a:t>«Фобос грунт» </a:t>
            </a:r>
            <a:r>
              <a:rPr lang="ru-RU" sz="2000" dirty="0"/>
              <a:t>не </a:t>
            </a:r>
            <a:r>
              <a:rPr lang="ru-RU" sz="2000" dirty="0" smtClean="0"/>
              <a:t>оправдал не </a:t>
            </a:r>
            <a:r>
              <a:rPr lang="ru-RU" sz="2000" dirty="0"/>
              <a:t>только надежды, но </a:t>
            </a:r>
            <a:r>
              <a:rPr lang="ru-RU" sz="2000" dirty="0" smtClean="0"/>
              <a:t>даже своего </a:t>
            </a:r>
            <a:r>
              <a:rPr lang="ru-RU" sz="2000" dirty="0"/>
              <a:t>названия </a:t>
            </a:r>
            <a:r>
              <a:rPr lang="ru-RU" sz="2000" dirty="0" smtClean="0"/>
              <a:t>– не приземлился </a:t>
            </a:r>
            <a:r>
              <a:rPr lang="ru-RU" sz="2000" dirty="0"/>
              <a:t>на грунт, </a:t>
            </a:r>
            <a:r>
              <a:rPr lang="ru-RU" sz="2000" dirty="0" smtClean="0"/>
              <a:t>а позорно </a:t>
            </a:r>
            <a:r>
              <a:rPr lang="ru-RU" sz="2000" dirty="0"/>
              <a:t>плюхнулся в океан</a:t>
            </a:r>
            <a:r>
              <a:rPr lang="ru-RU" sz="2000" dirty="0" smtClean="0"/>
              <a:t>...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2"/>
          <a:srcRect r="39959" b="10262"/>
          <a:stretch/>
        </p:blipFill>
        <p:spPr>
          <a:xfrm>
            <a:off x="6062902" y="530478"/>
            <a:ext cx="3088186" cy="4615680"/>
          </a:xfrm>
          <a:prstGeom prst="rect">
            <a:avLst/>
          </a:prstGeom>
        </p:spPr>
      </p:pic>
      <p:sp>
        <p:nvSpPr>
          <p:cNvPr id="8" name="Прямоугольник 7"/>
          <p:cNvSpPr/>
          <p:nvPr/>
        </p:nvSpPr>
        <p:spPr>
          <a:xfrm>
            <a:off x="8702040" y="0"/>
            <a:ext cx="44196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Clr>
                <a:srgbClr val="F8F2F2"/>
              </a:buClr>
              <a:buSzPts val="3000"/>
            </a:pPr>
            <a:r>
              <a:rPr lang="ru-RU" sz="1600" b="1" dirty="0" smtClean="0">
                <a:solidFill>
                  <a:srgbClr val="69E7FF"/>
                </a:solidFill>
                <a:latin typeface="Nunito" pitchFamily="2" charset="-52"/>
                <a:sym typeface="Onest ExtraLight"/>
              </a:rPr>
              <a:t>35</a:t>
            </a:r>
            <a:endParaRPr lang="en" sz="1600" b="1" dirty="0">
              <a:solidFill>
                <a:srgbClr val="69E7FF"/>
              </a:solidFill>
              <a:latin typeface="Nunito" pitchFamily="2" charset="-52"/>
              <a:sym typeface="Onest ExtraLight"/>
            </a:endParaRPr>
          </a:p>
        </p:txBody>
      </p:sp>
    </p:spTree>
    <p:extLst>
      <p:ext uri="{BB962C8B-B14F-4D97-AF65-F5344CB8AC3E}">
        <p14:creationId xmlns:p14="http://schemas.microsoft.com/office/powerpoint/2010/main" val="7861232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37"/>
          <p:cNvSpPr txBox="1">
            <a:spLocks noGrp="1"/>
          </p:cNvSpPr>
          <p:nvPr>
            <p:ph type="title"/>
          </p:nvPr>
        </p:nvSpPr>
        <p:spPr>
          <a:xfrm>
            <a:off x="488138" y="630795"/>
            <a:ext cx="4049486" cy="185330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ru-RU" sz="3200" dirty="0"/>
              <a:t>Как космос мешает компьютерам жить</a:t>
            </a:r>
          </a:p>
        </p:txBody>
      </p:sp>
      <p:sp>
        <p:nvSpPr>
          <p:cNvPr id="447" name="Google Shape;447;p37"/>
          <p:cNvSpPr txBox="1">
            <a:spLocks noGrp="1"/>
          </p:cNvSpPr>
          <p:nvPr>
            <p:ph type="title" idx="2"/>
          </p:nvPr>
        </p:nvSpPr>
        <p:spPr>
          <a:xfrm>
            <a:off x="5864950" y="1012925"/>
            <a:ext cx="1652100" cy="91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</a:t>
            </a:r>
            <a:r>
              <a:rPr lang="ru-RU" dirty="0" smtClean="0"/>
              <a:t>2</a:t>
            </a:r>
            <a:endParaRPr dirty="0"/>
          </a:p>
        </p:txBody>
      </p:sp>
      <p:cxnSp>
        <p:nvCxnSpPr>
          <p:cNvPr id="450" name="Google Shape;450;p37"/>
          <p:cNvCxnSpPr/>
          <p:nvPr/>
        </p:nvCxnSpPr>
        <p:spPr>
          <a:xfrm>
            <a:off x="4714750" y="-52525"/>
            <a:ext cx="0" cy="5256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1" name="Google Shape;451;p37"/>
          <p:cNvCxnSpPr/>
          <p:nvPr/>
        </p:nvCxnSpPr>
        <p:spPr>
          <a:xfrm>
            <a:off x="785500" y="2634850"/>
            <a:ext cx="34494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3"/>
          <a:srcRect r="23004" b="5616"/>
          <a:stretch/>
        </p:blipFill>
        <p:spPr>
          <a:xfrm>
            <a:off x="3811347" y="1386983"/>
            <a:ext cx="5339742" cy="3744998"/>
          </a:xfrm>
          <a:prstGeom prst="rect">
            <a:avLst/>
          </a:prstGeom>
        </p:spPr>
      </p:pic>
      <p:sp>
        <p:nvSpPr>
          <p:cNvPr id="10" name="Прямоугольник 9"/>
          <p:cNvSpPr/>
          <p:nvPr/>
        </p:nvSpPr>
        <p:spPr>
          <a:xfrm>
            <a:off x="8702040" y="0"/>
            <a:ext cx="44196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Clr>
                <a:srgbClr val="F8F2F2"/>
              </a:buClr>
              <a:buSzPts val="3000"/>
            </a:pPr>
            <a:r>
              <a:rPr lang="ru-RU" sz="1600" b="1" dirty="0" smtClean="0">
                <a:solidFill>
                  <a:srgbClr val="69E7FF"/>
                </a:solidFill>
                <a:latin typeface="Nunito" pitchFamily="2" charset="-52"/>
                <a:sym typeface="Onest ExtraLight"/>
              </a:rPr>
              <a:t>36</a:t>
            </a:r>
            <a:endParaRPr lang="en" sz="1600" b="1" dirty="0">
              <a:solidFill>
                <a:srgbClr val="69E7FF"/>
              </a:solidFill>
              <a:latin typeface="Nunito" pitchFamily="2" charset="-52"/>
              <a:sym typeface="Onest ExtraLight"/>
            </a:endParaRPr>
          </a:p>
        </p:txBody>
      </p:sp>
    </p:spTree>
    <p:extLst>
      <p:ext uri="{BB962C8B-B14F-4D97-AF65-F5344CB8AC3E}">
        <p14:creationId xmlns:p14="http://schemas.microsoft.com/office/powerpoint/2010/main" val="19658296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37"/>
          <p:cNvSpPr txBox="1">
            <a:spLocks noGrp="1"/>
          </p:cNvSpPr>
          <p:nvPr>
            <p:ph type="title"/>
          </p:nvPr>
        </p:nvSpPr>
        <p:spPr>
          <a:xfrm>
            <a:off x="488138" y="630795"/>
            <a:ext cx="4049486" cy="185330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ru-RU" sz="3200" dirty="0"/>
              <a:t>Как космос мешает компьютерам жить</a:t>
            </a:r>
          </a:p>
        </p:txBody>
      </p:sp>
      <p:sp>
        <p:nvSpPr>
          <p:cNvPr id="447" name="Google Shape;447;p37"/>
          <p:cNvSpPr txBox="1">
            <a:spLocks noGrp="1"/>
          </p:cNvSpPr>
          <p:nvPr>
            <p:ph type="title" idx="2"/>
          </p:nvPr>
        </p:nvSpPr>
        <p:spPr>
          <a:xfrm>
            <a:off x="5864950" y="1012925"/>
            <a:ext cx="1652100" cy="91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</a:t>
            </a:r>
            <a:r>
              <a:rPr lang="ru-RU" dirty="0" smtClean="0"/>
              <a:t>2</a:t>
            </a:r>
            <a:endParaRPr dirty="0"/>
          </a:p>
        </p:txBody>
      </p:sp>
      <p:sp>
        <p:nvSpPr>
          <p:cNvPr id="448" name="Google Shape;448;p37"/>
          <p:cNvSpPr txBox="1">
            <a:spLocks noGrp="1"/>
          </p:cNvSpPr>
          <p:nvPr>
            <p:ph type="subTitle" idx="1"/>
          </p:nvPr>
        </p:nvSpPr>
        <p:spPr>
          <a:xfrm>
            <a:off x="785500" y="2785600"/>
            <a:ext cx="3894217" cy="14248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ru-RU" sz="1200" dirty="0" smtClean="0"/>
              <a:t>«Мама </a:t>
            </a:r>
            <a:r>
              <a:rPr lang="ru-RU" sz="1200" dirty="0"/>
              <a:t>всегда говорила, что </a:t>
            </a:r>
            <a:r>
              <a:rPr lang="ru-RU" sz="1200" dirty="0" smtClean="0"/>
              <a:t>космос похож </a:t>
            </a:r>
            <a:r>
              <a:rPr lang="ru-RU" sz="1200" dirty="0"/>
              <a:t>на </a:t>
            </a:r>
            <a:r>
              <a:rPr lang="ru-RU" sz="1200" dirty="0" smtClean="0"/>
              <a:t>коробку с тяжелыми заряженными частицами. </a:t>
            </a:r>
            <a:r>
              <a:rPr lang="ru-RU" sz="1200" dirty="0"/>
              <a:t>Никогда не знаешь, что тебе </a:t>
            </a:r>
            <a:r>
              <a:rPr lang="ru-RU" sz="1200" dirty="0" smtClean="0"/>
              <a:t>достанется.»</a:t>
            </a:r>
            <a:endParaRPr sz="1200" dirty="0"/>
          </a:p>
        </p:txBody>
      </p:sp>
      <p:cxnSp>
        <p:nvCxnSpPr>
          <p:cNvPr id="450" name="Google Shape;450;p37"/>
          <p:cNvCxnSpPr/>
          <p:nvPr/>
        </p:nvCxnSpPr>
        <p:spPr>
          <a:xfrm>
            <a:off x="4714750" y="-52525"/>
            <a:ext cx="0" cy="5256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1" name="Google Shape;451;p37"/>
          <p:cNvCxnSpPr/>
          <p:nvPr/>
        </p:nvCxnSpPr>
        <p:spPr>
          <a:xfrm>
            <a:off x="785500" y="2634850"/>
            <a:ext cx="34494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3"/>
          <a:srcRect r="23004" b="5616"/>
          <a:stretch/>
        </p:blipFill>
        <p:spPr>
          <a:xfrm>
            <a:off x="3811347" y="1386983"/>
            <a:ext cx="5339742" cy="3744998"/>
          </a:xfrm>
          <a:prstGeom prst="rect">
            <a:avLst/>
          </a:prstGeom>
        </p:spPr>
      </p:pic>
      <p:sp>
        <p:nvSpPr>
          <p:cNvPr id="8" name="Прямоугольник 7"/>
          <p:cNvSpPr/>
          <p:nvPr/>
        </p:nvSpPr>
        <p:spPr>
          <a:xfrm>
            <a:off x="8702040" y="0"/>
            <a:ext cx="44196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Clr>
                <a:srgbClr val="F8F2F2"/>
              </a:buClr>
              <a:buSzPts val="3000"/>
            </a:pPr>
            <a:r>
              <a:rPr lang="ru-RU" sz="1600" b="1" dirty="0" smtClean="0">
                <a:solidFill>
                  <a:srgbClr val="69E7FF"/>
                </a:solidFill>
                <a:latin typeface="Nunito" pitchFamily="2" charset="-52"/>
                <a:sym typeface="Onest ExtraLight"/>
              </a:rPr>
              <a:t>36</a:t>
            </a:r>
            <a:endParaRPr lang="en" sz="1600" b="1" dirty="0">
              <a:solidFill>
                <a:srgbClr val="69E7FF"/>
              </a:solidFill>
              <a:latin typeface="Nunito" pitchFamily="2" charset="-52"/>
              <a:sym typeface="Onest ExtraLight"/>
            </a:endParaRPr>
          </a:p>
        </p:txBody>
      </p:sp>
    </p:spTree>
    <p:extLst>
      <p:ext uri="{BB962C8B-B14F-4D97-AF65-F5344CB8AC3E}">
        <p14:creationId xmlns:p14="http://schemas.microsoft.com/office/powerpoint/2010/main" val="417005981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98141" y="919682"/>
            <a:ext cx="3905107" cy="698348"/>
          </a:xfrm>
        </p:spPr>
        <p:txBody>
          <a:bodyPr/>
          <a:lstStyle/>
          <a:p>
            <a:r>
              <a:rPr lang="ru-RU" sz="3600" dirty="0" smtClean="0"/>
              <a:t>Дисклеймер</a:t>
            </a:r>
            <a:endParaRPr lang="ru-RU" sz="3600" dirty="0"/>
          </a:p>
        </p:txBody>
      </p:sp>
      <p:sp>
        <p:nvSpPr>
          <p:cNvPr id="4" name="Подзаголовок 3"/>
          <p:cNvSpPr>
            <a:spLocks noGrp="1"/>
          </p:cNvSpPr>
          <p:nvPr>
            <p:ph type="subTitle" idx="1"/>
          </p:nvPr>
        </p:nvSpPr>
        <p:spPr>
          <a:xfrm>
            <a:off x="567500" y="1795261"/>
            <a:ext cx="4023779" cy="2447566"/>
          </a:xfrm>
        </p:spPr>
        <p:txBody>
          <a:bodyPr/>
          <a:lstStyle/>
          <a:p>
            <a:r>
              <a:rPr lang="ru-RU" sz="1200" dirty="0" smtClean="0"/>
              <a:t>	</a:t>
            </a:r>
            <a:r>
              <a:rPr lang="ru-RU" sz="1200" b="1" dirty="0" smtClean="0"/>
              <a:t>Радиационная </a:t>
            </a:r>
            <a:r>
              <a:rPr lang="ru-RU" sz="1200" b="1" dirty="0"/>
              <a:t>стойкость</a:t>
            </a:r>
            <a:r>
              <a:rPr lang="ru-RU" sz="1200" dirty="0"/>
              <a:t> — это лишь </a:t>
            </a:r>
            <a:r>
              <a:rPr lang="ru-RU" sz="1200" b="1" dirty="0">
                <a:solidFill>
                  <a:schemeClr val="tx2"/>
                </a:solidFill>
              </a:rPr>
              <a:t>одно требование из длинного ряда</a:t>
            </a:r>
            <a:r>
              <a:rPr lang="ru-RU" sz="1200" dirty="0"/>
              <a:t>, включающего в себя </a:t>
            </a:r>
            <a:r>
              <a:rPr lang="ru-RU" sz="1200" b="1" dirty="0"/>
              <a:t>надежность</a:t>
            </a:r>
            <a:r>
              <a:rPr lang="ru-RU" sz="1200" dirty="0"/>
              <a:t>, расширенный </a:t>
            </a:r>
            <a:r>
              <a:rPr lang="ru-RU" sz="1200" b="1" dirty="0"/>
              <a:t>температурный диапазон</a:t>
            </a:r>
            <a:r>
              <a:rPr lang="ru-RU" sz="1200" dirty="0"/>
              <a:t>, </a:t>
            </a:r>
            <a:r>
              <a:rPr lang="ru-RU" sz="1200" b="1" dirty="0"/>
              <a:t>устойчивость к электростатическому разряду</a:t>
            </a:r>
            <a:r>
              <a:rPr lang="ru-RU" sz="1200" dirty="0"/>
              <a:t>, </a:t>
            </a:r>
            <a:r>
              <a:rPr lang="ru-RU" sz="1200" b="1" dirty="0" err="1"/>
              <a:t>вибростойкость</a:t>
            </a:r>
            <a:r>
              <a:rPr lang="ru-RU" sz="1200" dirty="0"/>
              <a:t> — и </a:t>
            </a:r>
            <a:r>
              <a:rPr lang="ru-RU" sz="1200" b="1" dirty="0">
                <a:solidFill>
                  <a:schemeClr val="tx2"/>
                </a:solidFill>
              </a:rPr>
              <a:t>достоверное подтверждение всех вышеперечисленных параметров</a:t>
            </a:r>
          </a:p>
        </p:txBody>
      </p:sp>
      <p:grpSp>
        <p:nvGrpSpPr>
          <p:cNvPr id="5" name="Google Shape;1135;p68"/>
          <p:cNvGrpSpPr/>
          <p:nvPr/>
        </p:nvGrpSpPr>
        <p:grpSpPr>
          <a:xfrm>
            <a:off x="502812" y="1932372"/>
            <a:ext cx="366179" cy="337988"/>
            <a:chOff x="2810186" y="2687094"/>
            <a:chExt cx="438465" cy="437427"/>
          </a:xfrm>
        </p:grpSpPr>
        <p:sp>
          <p:nvSpPr>
            <p:cNvPr id="6" name="Google Shape;1136;p68"/>
            <p:cNvSpPr/>
            <p:nvPr/>
          </p:nvSpPr>
          <p:spPr>
            <a:xfrm>
              <a:off x="2916690" y="2791523"/>
              <a:ext cx="227184" cy="226665"/>
            </a:xfrm>
            <a:custGeom>
              <a:avLst/>
              <a:gdLst/>
              <a:ahLst/>
              <a:cxnLst/>
              <a:rect l="l" t="t" r="r" b="b"/>
              <a:pathLst>
                <a:path w="1314" h="1311" extrusionOk="0">
                  <a:moveTo>
                    <a:pt x="657" y="1212"/>
                  </a:moveTo>
                  <a:cubicBezTo>
                    <a:pt x="350" y="1212"/>
                    <a:pt x="99" y="962"/>
                    <a:pt x="99" y="656"/>
                  </a:cubicBezTo>
                  <a:cubicBezTo>
                    <a:pt x="99" y="349"/>
                    <a:pt x="350" y="99"/>
                    <a:pt x="657" y="99"/>
                  </a:cubicBezTo>
                  <a:cubicBezTo>
                    <a:pt x="965" y="99"/>
                    <a:pt x="1215" y="349"/>
                    <a:pt x="1215" y="656"/>
                  </a:cubicBezTo>
                  <a:cubicBezTo>
                    <a:pt x="1215" y="962"/>
                    <a:pt x="965" y="1212"/>
                    <a:pt x="657" y="1212"/>
                  </a:cubicBezTo>
                  <a:moveTo>
                    <a:pt x="657" y="0"/>
                  </a:moveTo>
                  <a:cubicBezTo>
                    <a:pt x="295" y="0"/>
                    <a:pt x="0" y="294"/>
                    <a:pt x="0" y="656"/>
                  </a:cubicBezTo>
                  <a:cubicBezTo>
                    <a:pt x="0" y="1017"/>
                    <a:pt x="295" y="1311"/>
                    <a:pt x="657" y="1311"/>
                  </a:cubicBezTo>
                  <a:cubicBezTo>
                    <a:pt x="1019" y="1311"/>
                    <a:pt x="1314" y="1017"/>
                    <a:pt x="1314" y="656"/>
                  </a:cubicBezTo>
                  <a:cubicBezTo>
                    <a:pt x="1314" y="294"/>
                    <a:pt x="1019" y="0"/>
                    <a:pt x="6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137;p68"/>
            <p:cNvSpPr/>
            <p:nvPr/>
          </p:nvSpPr>
          <p:spPr>
            <a:xfrm>
              <a:off x="2840789" y="2687094"/>
              <a:ext cx="399215" cy="410453"/>
            </a:xfrm>
            <a:custGeom>
              <a:avLst/>
              <a:gdLst/>
              <a:ahLst/>
              <a:cxnLst/>
              <a:rect l="l" t="t" r="r" b="b"/>
              <a:pathLst>
                <a:path w="2309" h="2374" extrusionOk="0">
                  <a:moveTo>
                    <a:pt x="1993" y="1290"/>
                  </a:moveTo>
                  <a:cubicBezTo>
                    <a:pt x="1950" y="1332"/>
                    <a:pt x="1901" y="1380"/>
                    <a:pt x="1878" y="1469"/>
                  </a:cubicBezTo>
                  <a:cubicBezTo>
                    <a:pt x="1854" y="1557"/>
                    <a:pt x="1872" y="1623"/>
                    <a:pt x="1888" y="1681"/>
                  </a:cubicBezTo>
                  <a:cubicBezTo>
                    <a:pt x="1892" y="1695"/>
                    <a:pt x="1895" y="1708"/>
                    <a:pt x="1898" y="1722"/>
                  </a:cubicBezTo>
                  <a:cubicBezTo>
                    <a:pt x="1885" y="1726"/>
                    <a:pt x="1871" y="1729"/>
                    <a:pt x="1858" y="1733"/>
                  </a:cubicBezTo>
                  <a:cubicBezTo>
                    <a:pt x="1799" y="1749"/>
                    <a:pt x="1733" y="1766"/>
                    <a:pt x="1668" y="1830"/>
                  </a:cubicBezTo>
                  <a:cubicBezTo>
                    <a:pt x="1604" y="1895"/>
                    <a:pt x="1586" y="1961"/>
                    <a:pt x="1571" y="2019"/>
                  </a:cubicBezTo>
                  <a:cubicBezTo>
                    <a:pt x="1567" y="2033"/>
                    <a:pt x="1563" y="2047"/>
                    <a:pt x="1559" y="2060"/>
                  </a:cubicBezTo>
                  <a:cubicBezTo>
                    <a:pt x="1546" y="2057"/>
                    <a:pt x="1532" y="2053"/>
                    <a:pt x="1518" y="2050"/>
                  </a:cubicBezTo>
                  <a:cubicBezTo>
                    <a:pt x="1460" y="2034"/>
                    <a:pt x="1394" y="2016"/>
                    <a:pt x="1306" y="2040"/>
                  </a:cubicBezTo>
                  <a:cubicBezTo>
                    <a:pt x="1217" y="2063"/>
                    <a:pt x="1169" y="2111"/>
                    <a:pt x="1127" y="2154"/>
                  </a:cubicBezTo>
                  <a:cubicBezTo>
                    <a:pt x="1116" y="2164"/>
                    <a:pt x="1106" y="2175"/>
                    <a:pt x="1096" y="2184"/>
                  </a:cubicBezTo>
                  <a:cubicBezTo>
                    <a:pt x="1086" y="2175"/>
                    <a:pt x="1076" y="2164"/>
                    <a:pt x="1066" y="2154"/>
                  </a:cubicBezTo>
                  <a:cubicBezTo>
                    <a:pt x="1023" y="2111"/>
                    <a:pt x="975" y="2063"/>
                    <a:pt x="887" y="2040"/>
                  </a:cubicBezTo>
                  <a:cubicBezTo>
                    <a:pt x="856" y="2031"/>
                    <a:pt x="828" y="2028"/>
                    <a:pt x="802" y="2028"/>
                  </a:cubicBezTo>
                  <a:cubicBezTo>
                    <a:pt x="753" y="2028"/>
                    <a:pt x="712" y="2039"/>
                    <a:pt x="674" y="2050"/>
                  </a:cubicBezTo>
                  <a:cubicBezTo>
                    <a:pt x="660" y="2053"/>
                    <a:pt x="646" y="2057"/>
                    <a:pt x="633" y="2060"/>
                  </a:cubicBezTo>
                  <a:cubicBezTo>
                    <a:pt x="629" y="2047"/>
                    <a:pt x="625" y="2033"/>
                    <a:pt x="621" y="2019"/>
                  </a:cubicBezTo>
                  <a:cubicBezTo>
                    <a:pt x="606" y="1961"/>
                    <a:pt x="588" y="1895"/>
                    <a:pt x="524" y="1830"/>
                  </a:cubicBezTo>
                  <a:cubicBezTo>
                    <a:pt x="459" y="1766"/>
                    <a:pt x="393" y="1749"/>
                    <a:pt x="335" y="1733"/>
                  </a:cubicBezTo>
                  <a:cubicBezTo>
                    <a:pt x="321" y="1729"/>
                    <a:pt x="307" y="1726"/>
                    <a:pt x="294" y="1722"/>
                  </a:cubicBezTo>
                  <a:cubicBezTo>
                    <a:pt x="297" y="1708"/>
                    <a:pt x="301" y="1695"/>
                    <a:pt x="304" y="1681"/>
                  </a:cubicBezTo>
                  <a:cubicBezTo>
                    <a:pt x="320" y="1623"/>
                    <a:pt x="338" y="1556"/>
                    <a:pt x="315" y="1469"/>
                  </a:cubicBezTo>
                  <a:cubicBezTo>
                    <a:pt x="291" y="1381"/>
                    <a:pt x="242" y="1332"/>
                    <a:pt x="199" y="1290"/>
                  </a:cubicBezTo>
                  <a:cubicBezTo>
                    <a:pt x="189" y="1280"/>
                    <a:pt x="179" y="1270"/>
                    <a:pt x="170" y="1260"/>
                  </a:cubicBezTo>
                  <a:cubicBezTo>
                    <a:pt x="179" y="1249"/>
                    <a:pt x="189" y="1240"/>
                    <a:pt x="199" y="1230"/>
                  </a:cubicBezTo>
                  <a:cubicBezTo>
                    <a:pt x="242" y="1187"/>
                    <a:pt x="291" y="1139"/>
                    <a:pt x="315" y="1051"/>
                  </a:cubicBezTo>
                  <a:cubicBezTo>
                    <a:pt x="338" y="963"/>
                    <a:pt x="320" y="897"/>
                    <a:pt x="304" y="839"/>
                  </a:cubicBezTo>
                  <a:cubicBezTo>
                    <a:pt x="301" y="825"/>
                    <a:pt x="297" y="811"/>
                    <a:pt x="294" y="798"/>
                  </a:cubicBezTo>
                  <a:cubicBezTo>
                    <a:pt x="307" y="793"/>
                    <a:pt x="321" y="790"/>
                    <a:pt x="334" y="786"/>
                  </a:cubicBezTo>
                  <a:cubicBezTo>
                    <a:pt x="393" y="771"/>
                    <a:pt x="459" y="753"/>
                    <a:pt x="524" y="689"/>
                  </a:cubicBezTo>
                  <a:cubicBezTo>
                    <a:pt x="588" y="624"/>
                    <a:pt x="606" y="558"/>
                    <a:pt x="621" y="500"/>
                  </a:cubicBezTo>
                  <a:cubicBezTo>
                    <a:pt x="625" y="486"/>
                    <a:pt x="629" y="472"/>
                    <a:pt x="633" y="459"/>
                  </a:cubicBezTo>
                  <a:cubicBezTo>
                    <a:pt x="646" y="462"/>
                    <a:pt x="660" y="466"/>
                    <a:pt x="674" y="470"/>
                  </a:cubicBezTo>
                  <a:cubicBezTo>
                    <a:pt x="732" y="485"/>
                    <a:pt x="799" y="503"/>
                    <a:pt x="887" y="480"/>
                  </a:cubicBezTo>
                  <a:cubicBezTo>
                    <a:pt x="975" y="456"/>
                    <a:pt x="1023" y="408"/>
                    <a:pt x="1066" y="365"/>
                  </a:cubicBezTo>
                  <a:cubicBezTo>
                    <a:pt x="1076" y="355"/>
                    <a:pt x="1086" y="345"/>
                    <a:pt x="1096" y="335"/>
                  </a:cubicBezTo>
                  <a:cubicBezTo>
                    <a:pt x="1106" y="345"/>
                    <a:pt x="1116" y="355"/>
                    <a:pt x="1127" y="365"/>
                  </a:cubicBezTo>
                  <a:cubicBezTo>
                    <a:pt x="1169" y="408"/>
                    <a:pt x="1217" y="456"/>
                    <a:pt x="1306" y="480"/>
                  </a:cubicBezTo>
                  <a:cubicBezTo>
                    <a:pt x="1394" y="503"/>
                    <a:pt x="1460" y="485"/>
                    <a:pt x="1518" y="470"/>
                  </a:cubicBezTo>
                  <a:cubicBezTo>
                    <a:pt x="1532" y="466"/>
                    <a:pt x="1546" y="462"/>
                    <a:pt x="1559" y="459"/>
                  </a:cubicBezTo>
                  <a:cubicBezTo>
                    <a:pt x="1563" y="472"/>
                    <a:pt x="1567" y="486"/>
                    <a:pt x="1571" y="500"/>
                  </a:cubicBezTo>
                  <a:cubicBezTo>
                    <a:pt x="1586" y="558"/>
                    <a:pt x="1604" y="624"/>
                    <a:pt x="1668" y="689"/>
                  </a:cubicBezTo>
                  <a:cubicBezTo>
                    <a:pt x="1733" y="753"/>
                    <a:pt x="1799" y="771"/>
                    <a:pt x="1858" y="786"/>
                  </a:cubicBezTo>
                  <a:cubicBezTo>
                    <a:pt x="1872" y="790"/>
                    <a:pt x="1885" y="793"/>
                    <a:pt x="1898" y="798"/>
                  </a:cubicBezTo>
                  <a:cubicBezTo>
                    <a:pt x="1895" y="811"/>
                    <a:pt x="1892" y="824"/>
                    <a:pt x="1888" y="838"/>
                  </a:cubicBezTo>
                  <a:cubicBezTo>
                    <a:pt x="1872" y="897"/>
                    <a:pt x="1854" y="963"/>
                    <a:pt x="1878" y="1051"/>
                  </a:cubicBezTo>
                  <a:cubicBezTo>
                    <a:pt x="1901" y="1139"/>
                    <a:pt x="1950" y="1187"/>
                    <a:pt x="1993" y="1230"/>
                  </a:cubicBezTo>
                  <a:cubicBezTo>
                    <a:pt x="2003" y="1240"/>
                    <a:pt x="2013" y="1249"/>
                    <a:pt x="2022" y="1260"/>
                  </a:cubicBezTo>
                  <a:cubicBezTo>
                    <a:pt x="2013" y="1270"/>
                    <a:pt x="2003" y="1280"/>
                    <a:pt x="1993" y="1290"/>
                  </a:cubicBezTo>
                  <a:moveTo>
                    <a:pt x="2127" y="1230"/>
                  </a:moveTo>
                  <a:cubicBezTo>
                    <a:pt x="2106" y="1203"/>
                    <a:pt x="2084" y="1181"/>
                    <a:pt x="2063" y="1159"/>
                  </a:cubicBezTo>
                  <a:cubicBezTo>
                    <a:pt x="2024" y="1121"/>
                    <a:pt x="1990" y="1087"/>
                    <a:pt x="1973" y="1025"/>
                  </a:cubicBezTo>
                  <a:cubicBezTo>
                    <a:pt x="1957" y="963"/>
                    <a:pt x="1969" y="917"/>
                    <a:pt x="1983" y="864"/>
                  </a:cubicBezTo>
                  <a:cubicBezTo>
                    <a:pt x="1989" y="842"/>
                    <a:pt x="1995" y="820"/>
                    <a:pt x="2000" y="796"/>
                  </a:cubicBezTo>
                  <a:lnTo>
                    <a:pt x="2284" y="632"/>
                  </a:lnTo>
                  <a:cubicBezTo>
                    <a:pt x="2308" y="619"/>
                    <a:pt x="2316" y="588"/>
                    <a:pt x="2302" y="565"/>
                  </a:cubicBezTo>
                  <a:cubicBezTo>
                    <a:pt x="2289" y="541"/>
                    <a:pt x="2258" y="533"/>
                    <a:pt x="2235" y="547"/>
                  </a:cubicBezTo>
                  <a:lnTo>
                    <a:pt x="1950" y="710"/>
                  </a:lnTo>
                  <a:cubicBezTo>
                    <a:pt x="1927" y="702"/>
                    <a:pt x="1905" y="696"/>
                    <a:pt x="1883" y="690"/>
                  </a:cubicBezTo>
                  <a:cubicBezTo>
                    <a:pt x="1830" y="676"/>
                    <a:pt x="1784" y="664"/>
                    <a:pt x="1738" y="619"/>
                  </a:cubicBezTo>
                  <a:cubicBezTo>
                    <a:pt x="1693" y="573"/>
                    <a:pt x="1681" y="527"/>
                    <a:pt x="1666" y="474"/>
                  </a:cubicBezTo>
                  <a:cubicBezTo>
                    <a:pt x="1659" y="445"/>
                    <a:pt x="1651" y="415"/>
                    <a:pt x="1637" y="383"/>
                  </a:cubicBezTo>
                  <a:cubicBezTo>
                    <a:pt x="1628" y="364"/>
                    <a:pt x="1608" y="352"/>
                    <a:pt x="1586" y="354"/>
                  </a:cubicBezTo>
                  <a:cubicBezTo>
                    <a:pt x="1552" y="358"/>
                    <a:pt x="1522" y="366"/>
                    <a:pt x="1492" y="374"/>
                  </a:cubicBezTo>
                  <a:cubicBezTo>
                    <a:pt x="1439" y="388"/>
                    <a:pt x="1393" y="401"/>
                    <a:pt x="1331" y="384"/>
                  </a:cubicBezTo>
                  <a:cubicBezTo>
                    <a:pt x="1269" y="367"/>
                    <a:pt x="1235" y="334"/>
                    <a:pt x="1197" y="295"/>
                  </a:cubicBezTo>
                  <a:cubicBezTo>
                    <a:pt x="1181" y="279"/>
                    <a:pt x="1164" y="263"/>
                    <a:pt x="1146" y="247"/>
                  </a:cubicBezTo>
                  <a:lnTo>
                    <a:pt x="1146" y="49"/>
                  </a:lnTo>
                  <a:cubicBezTo>
                    <a:pt x="1146" y="22"/>
                    <a:pt x="1123" y="0"/>
                    <a:pt x="1096" y="0"/>
                  </a:cubicBezTo>
                  <a:cubicBezTo>
                    <a:pt x="1069" y="0"/>
                    <a:pt x="1047" y="22"/>
                    <a:pt x="1047" y="49"/>
                  </a:cubicBezTo>
                  <a:lnTo>
                    <a:pt x="1047" y="247"/>
                  </a:lnTo>
                  <a:cubicBezTo>
                    <a:pt x="1028" y="263"/>
                    <a:pt x="1011" y="279"/>
                    <a:pt x="995" y="295"/>
                  </a:cubicBezTo>
                  <a:cubicBezTo>
                    <a:pt x="957" y="334"/>
                    <a:pt x="923" y="367"/>
                    <a:pt x="861" y="384"/>
                  </a:cubicBezTo>
                  <a:cubicBezTo>
                    <a:pt x="799" y="401"/>
                    <a:pt x="753" y="388"/>
                    <a:pt x="700" y="374"/>
                  </a:cubicBezTo>
                  <a:cubicBezTo>
                    <a:pt x="671" y="366"/>
                    <a:pt x="640" y="358"/>
                    <a:pt x="606" y="354"/>
                  </a:cubicBezTo>
                  <a:cubicBezTo>
                    <a:pt x="585" y="352"/>
                    <a:pt x="564" y="364"/>
                    <a:pt x="556" y="383"/>
                  </a:cubicBezTo>
                  <a:cubicBezTo>
                    <a:pt x="542" y="415"/>
                    <a:pt x="533" y="445"/>
                    <a:pt x="526" y="475"/>
                  </a:cubicBezTo>
                  <a:cubicBezTo>
                    <a:pt x="512" y="527"/>
                    <a:pt x="499" y="573"/>
                    <a:pt x="454" y="619"/>
                  </a:cubicBezTo>
                  <a:cubicBezTo>
                    <a:pt x="408" y="664"/>
                    <a:pt x="362" y="676"/>
                    <a:pt x="309" y="690"/>
                  </a:cubicBezTo>
                  <a:cubicBezTo>
                    <a:pt x="287" y="696"/>
                    <a:pt x="265" y="702"/>
                    <a:pt x="242" y="710"/>
                  </a:cubicBezTo>
                  <a:lnTo>
                    <a:pt x="74" y="614"/>
                  </a:lnTo>
                  <a:cubicBezTo>
                    <a:pt x="51" y="600"/>
                    <a:pt x="20" y="608"/>
                    <a:pt x="7" y="632"/>
                  </a:cubicBezTo>
                  <a:cubicBezTo>
                    <a:pt x="-7" y="656"/>
                    <a:pt x="1" y="686"/>
                    <a:pt x="25" y="700"/>
                  </a:cubicBezTo>
                  <a:lnTo>
                    <a:pt x="193" y="796"/>
                  </a:lnTo>
                  <a:cubicBezTo>
                    <a:pt x="197" y="820"/>
                    <a:pt x="203" y="843"/>
                    <a:pt x="209" y="865"/>
                  </a:cubicBezTo>
                  <a:cubicBezTo>
                    <a:pt x="223" y="917"/>
                    <a:pt x="235" y="963"/>
                    <a:pt x="219" y="1025"/>
                  </a:cubicBezTo>
                  <a:cubicBezTo>
                    <a:pt x="202" y="1087"/>
                    <a:pt x="169" y="1121"/>
                    <a:pt x="129" y="1159"/>
                  </a:cubicBezTo>
                  <a:cubicBezTo>
                    <a:pt x="108" y="1181"/>
                    <a:pt x="86" y="1203"/>
                    <a:pt x="66" y="1231"/>
                  </a:cubicBezTo>
                  <a:cubicBezTo>
                    <a:pt x="53" y="1248"/>
                    <a:pt x="53" y="1271"/>
                    <a:pt x="65" y="1289"/>
                  </a:cubicBezTo>
                  <a:cubicBezTo>
                    <a:pt x="86" y="1317"/>
                    <a:pt x="108" y="1339"/>
                    <a:pt x="130" y="1360"/>
                  </a:cubicBezTo>
                  <a:cubicBezTo>
                    <a:pt x="169" y="1399"/>
                    <a:pt x="202" y="1432"/>
                    <a:pt x="219" y="1494"/>
                  </a:cubicBezTo>
                  <a:cubicBezTo>
                    <a:pt x="235" y="1556"/>
                    <a:pt x="223" y="1602"/>
                    <a:pt x="209" y="1655"/>
                  </a:cubicBezTo>
                  <a:cubicBezTo>
                    <a:pt x="201" y="1684"/>
                    <a:pt x="193" y="1714"/>
                    <a:pt x="189" y="1749"/>
                  </a:cubicBezTo>
                  <a:cubicBezTo>
                    <a:pt x="187" y="1770"/>
                    <a:pt x="199" y="1790"/>
                    <a:pt x="218" y="1799"/>
                  </a:cubicBezTo>
                  <a:cubicBezTo>
                    <a:pt x="250" y="1813"/>
                    <a:pt x="280" y="1821"/>
                    <a:pt x="309" y="1829"/>
                  </a:cubicBezTo>
                  <a:cubicBezTo>
                    <a:pt x="362" y="1843"/>
                    <a:pt x="408" y="1855"/>
                    <a:pt x="454" y="1901"/>
                  </a:cubicBezTo>
                  <a:cubicBezTo>
                    <a:pt x="499" y="1946"/>
                    <a:pt x="512" y="1992"/>
                    <a:pt x="526" y="2045"/>
                  </a:cubicBezTo>
                  <a:cubicBezTo>
                    <a:pt x="533" y="2074"/>
                    <a:pt x="542" y="2104"/>
                    <a:pt x="556" y="2136"/>
                  </a:cubicBezTo>
                  <a:cubicBezTo>
                    <a:pt x="564" y="2155"/>
                    <a:pt x="585" y="2167"/>
                    <a:pt x="606" y="2165"/>
                  </a:cubicBezTo>
                  <a:cubicBezTo>
                    <a:pt x="640" y="2161"/>
                    <a:pt x="671" y="2153"/>
                    <a:pt x="700" y="2145"/>
                  </a:cubicBezTo>
                  <a:cubicBezTo>
                    <a:pt x="753" y="2131"/>
                    <a:pt x="799" y="2118"/>
                    <a:pt x="861" y="2135"/>
                  </a:cubicBezTo>
                  <a:cubicBezTo>
                    <a:pt x="923" y="2152"/>
                    <a:pt x="957" y="2185"/>
                    <a:pt x="995" y="2224"/>
                  </a:cubicBezTo>
                  <a:cubicBezTo>
                    <a:pt x="1017" y="2246"/>
                    <a:pt x="1039" y="2268"/>
                    <a:pt x="1067" y="2288"/>
                  </a:cubicBezTo>
                  <a:cubicBezTo>
                    <a:pt x="1076" y="2294"/>
                    <a:pt x="1086" y="2298"/>
                    <a:pt x="1096" y="2298"/>
                  </a:cubicBezTo>
                  <a:cubicBezTo>
                    <a:pt x="1106" y="2298"/>
                    <a:pt x="1116" y="2294"/>
                    <a:pt x="1125" y="2288"/>
                  </a:cubicBezTo>
                  <a:cubicBezTo>
                    <a:pt x="1153" y="2268"/>
                    <a:pt x="1175" y="2246"/>
                    <a:pt x="1197" y="2224"/>
                  </a:cubicBezTo>
                  <a:cubicBezTo>
                    <a:pt x="1235" y="2185"/>
                    <a:pt x="1269" y="2152"/>
                    <a:pt x="1331" y="2135"/>
                  </a:cubicBezTo>
                  <a:cubicBezTo>
                    <a:pt x="1394" y="2118"/>
                    <a:pt x="1439" y="2131"/>
                    <a:pt x="1492" y="2145"/>
                  </a:cubicBezTo>
                  <a:cubicBezTo>
                    <a:pt x="1514" y="2151"/>
                    <a:pt x="1536" y="2157"/>
                    <a:pt x="1560" y="2161"/>
                  </a:cubicBezTo>
                  <a:lnTo>
                    <a:pt x="1669" y="2349"/>
                  </a:lnTo>
                  <a:cubicBezTo>
                    <a:pt x="1678" y="2365"/>
                    <a:pt x="1695" y="2374"/>
                    <a:pt x="1712" y="2374"/>
                  </a:cubicBezTo>
                  <a:cubicBezTo>
                    <a:pt x="1721" y="2374"/>
                    <a:pt x="1729" y="2372"/>
                    <a:pt x="1737" y="2367"/>
                  </a:cubicBezTo>
                  <a:cubicBezTo>
                    <a:pt x="1761" y="2353"/>
                    <a:pt x="1769" y="2323"/>
                    <a:pt x="1755" y="2299"/>
                  </a:cubicBezTo>
                  <a:lnTo>
                    <a:pt x="1646" y="2112"/>
                  </a:lnTo>
                  <a:cubicBezTo>
                    <a:pt x="1655" y="2089"/>
                    <a:pt x="1661" y="2066"/>
                    <a:pt x="1666" y="2045"/>
                  </a:cubicBezTo>
                  <a:cubicBezTo>
                    <a:pt x="1681" y="1992"/>
                    <a:pt x="1693" y="1946"/>
                    <a:pt x="1738" y="1901"/>
                  </a:cubicBezTo>
                  <a:cubicBezTo>
                    <a:pt x="1784" y="1855"/>
                    <a:pt x="1830" y="1843"/>
                    <a:pt x="1883" y="1829"/>
                  </a:cubicBezTo>
                  <a:cubicBezTo>
                    <a:pt x="1912" y="1821"/>
                    <a:pt x="1943" y="1813"/>
                    <a:pt x="1974" y="1799"/>
                  </a:cubicBezTo>
                  <a:cubicBezTo>
                    <a:pt x="1994" y="1790"/>
                    <a:pt x="2005" y="1770"/>
                    <a:pt x="2003" y="1749"/>
                  </a:cubicBezTo>
                  <a:cubicBezTo>
                    <a:pt x="2000" y="1714"/>
                    <a:pt x="1991" y="1684"/>
                    <a:pt x="1983" y="1655"/>
                  </a:cubicBezTo>
                  <a:cubicBezTo>
                    <a:pt x="1969" y="1602"/>
                    <a:pt x="1957" y="1556"/>
                    <a:pt x="1973" y="1494"/>
                  </a:cubicBezTo>
                  <a:cubicBezTo>
                    <a:pt x="1990" y="1432"/>
                    <a:pt x="2024" y="1399"/>
                    <a:pt x="2063" y="1360"/>
                  </a:cubicBezTo>
                  <a:cubicBezTo>
                    <a:pt x="2084" y="1339"/>
                    <a:pt x="2106" y="1317"/>
                    <a:pt x="2127" y="1289"/>
                  </a:cubicBezTo>
                  <a:cubicBezTo>
                    <a:pt x="2139" y="1271"/>
                    <a:pt x="2139" y="1248"/>
                    <a:pt x="2127" y="123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138;p68"/>
            <p:cNvSpPr/>
            <p:nvPr/>
          </p:nvSpPr>
          <p:spPr>
            <a:xfrm>
              <a:off x="3126586" y="2687094"/>
              <a:ext cx="33369" cy="45126"/>
            </a:xfrm>
            <a:custGeom>
              <a:avLst/>
              <a:gdLst/>
              <a:ahLst/>
              <a:cxnLst/>
              <a:rect l="l" t="t" r="r" b="b"/>
              <a:pathLst>
                <a:path w="193" h="261" extrusionOk="0">
                  <a:moveTo>
                    <a:pt x="25" y="254"/>
                  </a:moveTo>
                  <a:cubicBezTo>
                    <a:pt x="33" y="259"/>
                    <a:pt x="41" y="261"/>
                    <a:pt x="49" y="261"/>
                  </a:cubicBezTo>
                  <a:cubicBezTo>
                    <a:pt x="67" y="261"/>
                    <a:pt x="83" y="252"/>
                    <a:pt x="92" y="236"/>
                  </a:cubicBezTo>
                  <a:lnTo>
                    <a:pt x="186" y="74"/>
                  </a:lnTo>
                  <a:cubicBezTo>
                    <a:pt x="200" y="50"/>
                    <a:pt x="192" y="20"/>
                    <a:pt x="168" y="7"/>
                  </a:cubicBezTo>
                  <a:cubicBezTo>
                    <a:pt x="144" y="-7"/>
                    <a:pt x="114" y="1"/>
                    <a:pt x="100" y="25"/>
                  </a:cubicBezTo>
                  <a:lnTo>
                    <a:pt x="7" y="187"/>
                  </a:lnTo>
                  <a:cubicBezTo>
                    <a:pt x="-7" y="210"/>
                    <a:pt x="1" y="240"/>
                    <a:pt x="25" y="25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1139;p68"/>
            <p:cNvSpPr/>
            <p:nvPr/>
          </p:nvSpPr>
          <p:spPr>
            <a:xfrm>
              <a:off x="2900611" y="2687094"/>
              <a:ext cx="33369" cy="45126"/>
            </a:xfrm>
            <a:custGeom>
              <a:avLst/>
              <a:gdLst/>
              <a:ahLst/>
              <a:cxnLst/>
              <a:rect l="l" t="t" r="r" b="b"/>
              <a:pathLst>
                <a:path w="193" h="261" extrusionOk="0">
                  <a:moveTo>
                    <a:pt x="101" y="236"/>
                  </a:moveTo>
                  <a:cubicBezTo>
                    <a:pt x="110" y="252"/>
                    <a:pt x="127" y="261"/>
                    <a:pt x="144" y="261"/>
                  </a:cubicBezTo>
                  <a:cubicBezTo>
                    <a:pt x="152" y="261"/>
                    <a:pt x="161" y="259"/>
                    <a:pt x="168" y="254"/>
                  </a:cubicBezTo>
                  <a:cubicBezTo>
                    <a:pt x="192" y="240"/>
                    <a:pt x="200" y="210"/>
                    <a:pt x="186" y="187"/>
                  </a:cubicBezTo>
                  <a:lnTo>
                    <a:pt x="93" y="25"/>
                  </a:lnTo>
                  <a:cubicBezTo>
                    <a:pt x="79" y="1"/>
                    <a:pt x="49" y="-7"/>
                    <a:pt x="25" y="7"/>
                  </a:cubicBezTo>
                  <a:cubicBezTo>
                    <a:pt x="1" y="20"/>
                    <a:pt x="-7" y="50"/>
                    <a:pt x="7" y="74"/>
                  </a:cubicBezTo>
                  <a:lnTo>
                    <a:pt x="101" y="23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140;p68"/>
            <p:cNvSpPr/>
            <p:nvPr/>
          </p:nvSpPr>
          <p:spPr>
            <a:xfrm>
              <a:off x="2899573" y="3081989"/>
              <a:ext cx="31813" cy="42532"/>
            </a:xfrm>
            <a:custGeom>
              <a:avLst/>
              <a:gdLst/>
              <a:ahLst/>
              <a:cxnLst/>
              <a:rect l="l" t="t" r="r" b="b"/>
              <a:pathLst>
                <a:path w="184" h="246" extrusionOk="0">
                  <a:moveTo>
                    <a:pt x="160" y="6"/>
                  </a:moveTo>
                  <a:cubicBezTo>
                    <a:pt x="136" y="-7"/>
                    <a:pt x="106" y="1"/>
                    <a:pt x="92" y="24"/>
                  </a:cubicBezTo>
                  <a:lnTo>
                    <a:pt x="7" y="172"/>
                  </a:lnTo>
                  <a:cubicBezTo>
                    <a:pt x="-7" y="196"/>
                    <a:pt x="1" y="226"/>
                    <a:pt x="25" y="240"/>
                  </a:cubicBezTo>
                  <a:cubicBezTo>
                    <a:pt x="33" y="244"/>
                    <a:pt x="41" y="246"/>
                    <a:pt x="49" y="246"/>
                  </a:cubicBezTo>
                  <a:cubicBezTo>
                    <a:pt x="66" y="246"/>
                    <a:pt x="83" y="237"/>
                    <a:pt x="92" y="222"/>
                  </a:cubicBezTo>
                  <a:lnTo>
                    <a:pt x="178" y="74"/>
                  </a:lnTo>
                  <a:cubicBezTo>
                    <a:pt x="191" y="50"/>
                    <a:pt x="183" y="20"/>
                    <a:pt x="160" y="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3550" rIns="90000" bIns="4355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141;p68"/>
            <p:cNvSpPr/>
            <p:nvPr/>
          </p:nvSpPr>
          <p:spPr>
            <a:xfrm>
              <a:off x="3200759" y="2999344"/>
              <a:ext cx="47892" cy="34925"/>
            </a:xfrm>
            <a:custGeom>
              <a:avLst/>
              <a:gdLst/>
              <a:ahLst/>
              <a:cxnLst/>
              <a:rect l="l" t="t" r="r" b="b"/>
              <a:pathLst>
                <a:path w="277" h="202" extrusionOk="0">
                  <a:moveTo>
                    <a:pt x="252" y="109"/>
                  </a:moveTo>
                  <a:lnTo>
                    <a:pt x="74" y="7"/>
                  </a:lnTo>
                  <a:cubicBezTo>
                    <a:pt x="50" y="-7"/>
                    <a:pt x="20" y="2"/>
                    <a:pt x="7" y="25"/>
                  </a:cubicBezTo>
                  <a:cubicBezTo>
                    <a:pt x="-7" y="49"/>
                    <a:pt x="1" y="79"/>
                    <a:pt x="25" y="93"/>
                  </a:cubicBezTo>
                  <a:lnTo>
                    <a:pt x="202" y="195"/>
                  </a:lnTo>
                  <a:cubicBezTo>
                    <a:pt x="210" y="200"/>
                    <a:pt x="219" y="202"/>
                    <a:pt x="227" y="202"/>
                  </a:cubicBezTo>
                  <a:cubicBezTo>
                    <a:pt x="244" y="202"/>
                    <a:pt x="261" y="193"/>
                    <a:pt x="270" y="177"/>
                  </a:cubicBezTo>
                  <a:cubicBezTo>
                    <a:pt x="284" y="153"/>
                    <a:pt x="275" y="123"/>
                    <a:pt x="252" y="10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27700" rIns="90000" bIns="277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142;p68"/>
            <p:cNvSpPr/>
            <p:nvPr/>
          </p:nvSpPr>
          <p:spPr>
            <a:xfrm>
              <a:off x="2810186" y="3001073"/>
              <a:ext cx="46855" cy="34233"/>
            </a:xfrm>
            <a:custGeom>
              <a:avLst/>
              <a:gdLst/>
              <a:ahLst/>
              <a:cxnLst/>
              <a:rect l="l" t="t" r="r" b="b"/>
              <a:pathLst>
                <a:path w="271" h="198" extrusionOk="0">
                  <a:moveTo>
                    <a:pt x="197" y="7"/>
                  </a:moveTo>
                  <a:lnTo>
                    <a:pt x="25" y="106"/>
                  </a:lnTo>
                  <a:cubicBezTo>
                    <a:pt x="1" y="119"/>
                    <a:pt x="-7" y="150"/>
                    <a:pt x="6" y="173"/>
                  </a:cubicBezTo>
                  <a:cubicBezTo>
                    <a:pt x="16" y="189"/>
                    <a:pt x="32" y="198"/>
                    <a:pt x="49" y="198"/>
                  </a:cubicBezTo>
                  <a:cubicBezTo>
                    <a:pt x="58" y="198"/>
                    <a:pt x="66" y="196"/>
                    <a:pt x="74" y="191"/>
                  </a:cubicBezTo>
                  <a:lnTo>
                    <a:pt x="246" y="93"/>
                  </a:lnTo>
                  <a:cubicBezTo>
                    <a:pt x="270" y="79"/>
                    <a:pt x="278" y="49"/>
                    <a:pt x="264" y="25"/>
                  </a:cubicBezTo>
                  <a:cubicBezTo>
                    <a:pt x="250" y="1"/>
                    <a:pt x="220" y="-7"/>
                    <a:pt x="197" y="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26275" rIns="90000" bIns="262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1" name="Рисунок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1641" y="696657"/>
            <a:ext cx="875579" cy="875579"/>
          </a:xfrm>
          <a:prstGeom prst="rect">
            <a:avLst/>
          </a:prstGeom>
        </p:spPr>
      </p:pic>
      <p:pic>
        <p:nvPicPr>
          <p:cNvPr id="22" name="Рисунок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5693955" y="1670594"/>
            <a:ext cx="4358640" cy="1764212"/>
          </a:xfrm>
          <a:prstGeom prst="rect">
            <a:avLst/>
          </a:prstGeom>
        </p:spPr>
      </p:pic>
      <p:sp>
        <p:nvSpPr>
          <p:cNvPr id="23" name="Прямоугольник 22"/>
          <p:cNvSpPr/>
          <p:nvPr/>
        </p:nvSpPr>
        <p:spPr>
          <a:xfrm>
            <a:off x="8702040" y="0"/>
            <a:ext cx="44196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Clr>
                <a:srgbClr val="F8F2F2"/>
              </a:buClr>
              <a:buSzPts val="3000"/>
            </a:pPr>
            <a:r>
              <a:rPr lang="ru-RU" sz="1600" b="1" dirty="0" smtClean="0">
                <a:solidFill>
                  <a:srgbClr val="69E7FF"/>
                </a:solidFill>
                <a:latin typeface="Nunito" pitchFamily="2" charset="-52"/>
                <a:sym typeface="Onest ExtraLight"/>
              </a:rPr>
              <a:t>37</a:t>
            </a:r>
            <a:endParaRPr lang="en" sz="1600" b="1" dirty="0">
              <a:solidFill>
                <a:srgbClr val="69E7FF"/>
              </a:solidFill>
              <a:latin typeface="Nunito" pitchFamily="2" charset="-52"/>
              <a:sym typeface="Onest ExtraLight"/>
            </a:endParaRPr>
          </a:p>
        </p:txBody>
      </p:sp>
    </p:spTree>
    <p:extLst>
      <p:ext uri="{BB962C8B-B14F-4D97-AF65-F5344CB8AC3E}">
        <p14:creationId xmlns:p14="http://schemas.microsoft.com/office/powerpoint/2010/main" val="142420140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5809534" y="1478165"/>
            <a:ext cx="2200060" cy="214763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82807" y="690202"/>
            <a:ext cx="3905107" cy="1842550"/>
          </a:xfrm>
        </p:spPr>
        <p:txBody>
          <a:bodyPr/>
          <a:lstStyle/>
          <a:p>
            <a:r>
              <a:rPr lang="ru-RU" sz="3600" dirty="0" smtClean="0"/>
              <a:t>Источники ионизирующего излучения</a:t>
            </a:r>
            <a:endParaRPr lang="ru-RU" sz="3600" dirty="0"/>
          </a:p>
        </p:txBody>
      </p:sp>
      <p:sp>
        <p:nvSpPr>
          <p:cNvPr id="4" name="Подзаголовок 3"/>
          <p:cNvSpPr>
            <a:spLocks noGrp="1"/>
          </p:cNvSpPr>
          <p:nvPr>
            <p:ph type="subTitle" idx="1"/>
          </p:nvPr>
        </p:nvSpPr>
        <p:spPr>
          <a:xfrm>
            <a:off x="479469" y="2708165"/>
            <a:ext cx="4023779" cy="1516836"/>
          </a:xfrm>
        </p:spPr>
        <p:txBody>
          <a:bodyPr/>
          <a:lstStyle/>
          <a:p>
            <a:r>
              <a:rPr lang="ru-RU" sz="1200" dirty="0" smtClean="0"/>
              <a:t>	Существует </a:t>
            </a:r>
            <a:r>
              <a:rPr lang="ru-RU" sz="1200" b="1" dirty="0">
                <a:solidFill>
                  <a:schemeClr val="tx2"/>
                </a:solidFill>
              </a:rPr>
              <a:t>много разных источников ионизирующего излучения</a:t>
            </a:r>
            <a:r>
              <a:rPr lang="ru-RU" sz="1200" dirty="0"/>
              <a:t>, и они могут </a:t>
            </a:r>
            <a:r>
              <a:rPr lang="ru-RU" sz="1200" b="1" dirty="0">
                <a:solidFill>
                  <a:schemeClr val="tx2"/>
                </a:solidFill>
              </a:rPr>
              <a:t>влиять</a:t>
            </a:r>
            <a:r>
              <a:rPr lang="ru-RU" sz="1200" dirty="0">
                <a:solidFill>
                  <a:schemeClr val="tx2"/>
                </a:solidFill>
              </a:rPr>
              <a:t> </a:t>
            </a:r>
            <a:r>
              <a:rPr lang="ru-RU" sz="1200" dirty="0"/>
              <a:t>на функционирование электронных приборов </a:t>
            </a:r>
            <a:r>
              <a:rPr lang="ru-RU" sz="1200" b="1" dirty="0">
                <a:solidFill>
                  <a:schemeClr val="tx2"/>
                </a:solidFill>
              </a:rPr>
              <a:t>по-разному</a:t>
            </a:r>
          </a:p>
        </p:txBody>
      </p:sp>
      <p:grpSp>
        <p:nvGrpSpPr>
          <p:cNvPr id="5" name="Google Shape;1135;p68"/>
          <p:cNvGrpSpPr/>
          <p:nvPr/>
        </p:nvGrpSpPr>
        <p:grpSpPr>
          <a:xfrm>
            <a:off x="508156" y="2817725"/>
            <a:ext cx="366179" cy="337988"/>
            <a:chOff x="2810186" y="2687094"/>
            <a:chExt cx="438465" cy="437427"/>
          </a:xfrm>
        </p:grpSpPr>
        <p:sp>
          <p:nvSpPr>
            <p:cNvPr id="6" name="Google Shape;1136;p68"/>
            <p:cNvSpPr/>
            <p:nvPr/>
          </p:nvSpPr>
          <p:spPr>
            <a:xfrm>
              <a:off x="2916690" y="2791523"/>
              <a:ext cx="227184" cy="226665"/>
            </a:xfrm>
            <a:custGeom>
              <a:avLst/>
              <a:gdLst/>
              <a:ahLst/>
              <a:cxnLst/>
              <a:rect l="l" t="t" r="r" b="b"/>
              <a:pathLst>
                <a:path w="1314" h="1311" extrusionOk="0">
                  <a:moveTo>
                    <a:pt x="657" y="1212"/>
                  </a:moveTo>
                  <a:cubicBezTo>
                    <a:pt x="350" y="1212"/>
                    <a:pt x="99" y="962"/>
                    <a:pt x="99" y="656"/>
                  </a:cubicBezTo>
                  <a:cubicBezTo>
                    <a:pt x="99" y="349"/>
                    <a:pt x="350" y="99"/>
                    <a:pt x="657" y="99"/>
                  </a:cubicBezTo>
                  <a:cubicBezTo>
                    <a:pt x="965" y="99"/>
                    <a:pt x="1215" y="349"/>
                    <a:pt x="1215" y="656"/>
                  </a:cubicBezTo>
                  <a:cubicBezTo>
                    <a:pt x="1215" y="962"/>
                    <a:pt x="965" y="1212"/>
                    <a:pt x="657" y="1212"/>
                  </a:cubicBezTo>
                  <a:moveTo>
                    <a:pt x="657" y="0"/>
                  </a:moveTo>
                  <a:cubicBezTo>
                    <a:pt x="295" y="0"/>
                    <a:pt x="0" y="294"/>
                    <a:pt x="0" y="656"/>
                  </a:cubicBezTo>
                  <a:cubicBezTo>
                    <a:pt x="0" y="1017"/>
                    <a:pt x="295" y="1311"/>
                    <a:pt x="657" y="1311"/>
                  </a:cubicBezTo>
                  <a:cubicBezTo>
                    <a:pt x="1019" y="1311"/>
                    <a:pt x="1314" y="1017"/>
                    <a:pt x="1314" y="656"/>
                  </a:cubicBezTo>
                  <a:cubicBezTo>
                    <a:pt x="1314" y="294"/>
                    <a:pt x="1019" y="0"/>
                    <a:pt x="6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137;p68"/>
            <p:cNvSpPr/>
            <p:nvPr/>
          </p:nvSpPr>
          <p:spPr>
            <a:xfrm>
              <a:off x="2840789" y="2687094"/>
              <a:ext cx="399215" cy="410453"/>
            </a:xfrm>
            <a:custGeom>
              <a:avLst/>
              <a:gdLst/>
              <a:ahLst/>
              <a:cxnLst/>
              <a:rect l="l" t="t" r="r" b="b"/>
              <a:pathLst>
                <a:path w="2309" h="2374" extrusionOk="0">
                  <a:moveTo>
                    <a:pt x="1993" y="1290"/>
                  </a:moveTo>
                  <a:cubicBezTo>
                    <a:pt x="1950" y="1332"/>
                    <a:pt x="1901" y="1380"/>
                    <a:pt x="1878" y="1469"/>
                  </a:cubicBezTo>
                  <a:cubicBezTo>
                    <a:pt x="1854" y="1557"/>
                    <a:pt x="1872" y="1623"/>
                    <a:pt x="1888" y="1681"/>
                  </a:cubicBezTo>
                  <a:cubicBezTo>
                    <a:pt x="1892" y="1695"/>
                    <a:pt x="1895" y="1708"/>
                    <a:pt x="1898" y="1722"/>
                  </a:cubicBezTo>
                  <a:cubicBezTo>
                    <a:pt x="1885" y="1726"/>
                    <a:pt x="1871" y="1729"/>
                    <a:pt x="1858" y="1733"/>
                  </a:cubicBezTo>
                  <a:cubicBezTo>
                    <a:pt x="1799" y="1749"/>
                    <a:pt x="1733" y="1766"/>
                    <a:pt x="1668" y="1830"/>
                  </a:cubicBezTo>
                  <a:cubicBezTo>
                    <a:pt x="1604" y="1895"/>
                    <a:pt x="1586" y="1961"/>
                    <a:pt x="1571" y="2019"/>
                  </a:cubicBezTo>
                  <a:cubicBezTo>
                    <a:pt x="1567" y="2033"/>
                    <a:pt x="1563" y="2047"/>
                    <a:pt x="1559" y="2060"/>
                  </a:cubicBezTo>
                  <a:cubicBezTo>
                    <a:pt x="1546" y="2057"/>
                    <a:pt x="1532" y="2053"/>
                    <a:pt x="1518" y="2050"/>
                  </a:cubicBezTo>
                  <a:cubicBezTo>
                    <a:pt x="1460" y="2034"/>
                    <a:pt x="1394" y="2016"/>
                    <a:pt x="1306" y="2040"/>
                  </a:cubicBezTo>
                  <a:cubicBezTo>
                    <a:pt x="1217" y="2063"/>
                    <a:pt x="1169" y="2111"/>
                    <a:pt x="1127" y="2154"/>
                  </a:cubicBezTo>
                  <a:cubicBezTo>
                    <a:pt x="1116" y="2164"/>
                    <a:pt x="1106" y="2175"/>
                    <a:pt x="1096" y="2184"/>
                  </a:cubicBezTo>
                  <a:cubicBezTo>
                    <a:pt x="1086" y="2175"/>
                    <a:pt x="1076" y="2164"/>
                    <a:pt x="1066" y="2154"/>
                  </a:cubicBezTo>
                  <a:cubicBezTo>
                    <a:pt x="1023" y="2111"/>
                    <a:pt x="975" y="2063"/>
                    <a:pt x="887" y="2040"/>
                  </a:cubicBezTo>
                  <a:cubicBezTo>
                    <a:pt x="856" y="2031"/>
                    <a:pt x="828" y="2028"/>
                    <a:pt x="802" y="2028"/>
                  </a:cubicBezTo>
                  <a:cubicBezTo>
                    <a:pt x="753" y="2028"/>
                    <a:pt x="712" y="2039"/>
                    <a:pt x="674" y="2050"/>
                  </a:cubicBezTo>
                  <a:cubicBezTo>
                    <a:pt x="660" y="2053"/>
                    <a:pt x="646" y="2057"/>
                    <a:pt x="633" y="2060"/>
                  </a:cubicBezTo>
                  <a:cubicBezTo>
                    <a:pt x="629" y="2047"/>
                    <a:pt x="625" y="2033"/>
                    <a:pt x="621" y="2019"/>
                  </a:cubicBezTo>
                  <a:cubicBezTo>
                    <a:pt x="606" y="1961"/>
                    <a:pt x="588" y="1895"/>
                    <a:pt x="524" y="1830"/>
                  </a:cubicBezTo>
                  <a:cubicBezTo>
                    <a:pt x="459" y="1766"/>
                    <a:pt x="393" y="1749"/>
                    <a:pt x="335" y="1733"/>
                  </a:cubicBezTo>
                  <a:cubicBezTo>
                    <a:pt x="321" y="1729"/>
                    <a:pt x="307" y="1726"/>
                    <a:pt x="294" y="1722"/>
                  </a:cubicBezTo>
                  <a:cubicBezTo>
                    <a:pt x="297" y="1708"/>
                    <a:pt x="301" y="1695"/>
                    <a:pt x="304" y="1681"/>
                  </a:cubicBezTo>
                  <a:cubicBezTo>
                    <a:pt x="320" y="1623"/>
                    <a:pt x="338" y="1556"/>
                    <a:pt x="315" y="1469"/>
                  </a:cubicBezTo>
                  <a:cubicBezTo>
                    <a:pt x="291" y="1381"/>
                    <a:pt x="242" y="1332"/>
                    <a:pt x="199" y="1290"/>
                  </a:cubicBezTo>
                  <a:cubicBezTo>
                    <a:pt x="189" y="1280"/>
                    <a:pt x="179" y="1270"/>
                    <a:pt x="170" y="1260"/>
                  </a:cubicBezTo>
                  <a:cubicBezTo>
                    <a:pt x="179" y="1249"/>
                    <a:pt x="189" y="1240"/>
                    <a:pt x="199" y="1230"/>
                  </a:cubicBezTo>
                  <a:cubicBezTo>
                    <a:pt x="242" y="1187"/>
                    <a:pt x="291" y="1139"/>
                    <a:pt x="315" y="1051"/>
                  </a:cubicBezTo>
                  <a:cubicBezTo>
                    <a:pt x="338" y="963"/>
                    <a:pt x="320" y="897"/>
                    <a:pt x="304" y="839"/>
                  </a:cubicBezTo>
                  <a:cubicBezTo>
                    <a:pt x="301" y="825"/>
                    <a:pt x="297" y="811"/>
                    <a:pt x="294" y="798"/>
                  </a:cubicBezTo>
                  <a:cubicBezTo>
                    <a:pt x="307" y="793"/>
                    <a:pt x="321" y="790"/>
                    <a:pt x="334" y="786"/>
                  </a:cubicBezTo>
                  <a:cubicBezTo>
                    <a:pt x="393" y="771"/>
                    <a:pt x="459" y="753"/>
                    <a:pt x="524" y="689"/>
                  </a:cubicBezTo>
                  <a:cubicBezTo>
                    <a:pt x="588" y="624"/>
                    <a:pt x="606" y="558"/>
                    <a:pt x="621" y="500"/>
                  </a:cubicBezTo>
                  <a:cubicBezTo>
                    <a:pt x="625" y="486"/>
                    <a:pt x="629" y="472"/>
                    <a:pt x="633" y="459"/>
                  </a:cubicBezTo>
                  <a:cubicBezTo>
                    <a:pt x="646" y="462"/>
                    <a:pt x="660" y="466"/>
                    <a:pt x="674" y="470"/>
                  </a:cubicBezTo>
                  <a:cubicBezTo>
                    <a:pt x="732" y="485"/>
                    <a:pt x="799" y="503"/>
                    <a:pt x="887" y="480"/>
                  </a:cubicBezTo>
                  <a:cubicBezTo>
                    <a:pt x="975" y="456"/>
                    <a:pt x="1023" y="408"/>
                    <a:pt x="1066" y="365"/>
                  </a:cubicBezTo>
                  <a:cubicBezTo>
                    <a:pt x="1076" y="355"/>
                    <a:pt x="1086" y="345"/>
                    <a:pt x="1096" y="335"/>
                  </a:cubicBezTo>
                  <a:cubicBezTo>
                    <a:pt x="1106" y="345"/>
                    <a:pt x="1116" y="355"/>
                    <a:pt x="1127" y="365"/>
                  </a:cubicBezTo>
                  <a:cubicBezTo>
                    <a:pt x="1169" y="408"/>
                    <a:pt x="1217" y="456"/>
                    <a:pt x="1306" y="480"/>
                  </a:cubicBezTo>
                  <a:cubicBezTo>
                    <a:pt x="1394" y="503"/>
                    <a:pt x="1460" y="485"/>
                    <a:pt x="1518" y="470"/>
                  </a:cubicBezTo>
                  <a:cubicBezTo>
                    <a:pt x="1532" y="466"/>
                    <a:pt x="1546" y="462"/>
                    <a:pt x="1559" y="459"/>
                  </a:cubicBezTo>
                  <a:cubicBezTo>
                    <a:pt x="1563" y="472"/>
                    <a:pt x="1567" y="486"/>
                    <a:pt x="1571" y="500"/>
                  </a:cubicBezTo>
                  <a:cubicBezTo>
                    <a:pt x="1586" y="558"/>
                    <a:pt x="1604" y="624"/>
                    <a:pt x="1668" y="689"/>
                  </a:cubicBezTo>
                  <a:cubicBezTo>
                    <a:pt x="1733" y="753"/>
                    <a:pt x="1799" y="771"/>
                    <a:pt x="1858" y="786"/>
                  </a:cubicBezTo>
                  <a:cubicBezTo>
                    <a:pt x="1872" y="790"/>
                    <a:pt x="1885" y="793"/>
                    <a:pt x="1898" y="798"/>
                  </a:cubicBezTo>
                  <a:cubicBezTo>
                    <a:pt x="1895" y="811"/>
                    <a:pt x="1892" y="824"/>
                    <a:pt x="1888" y="838"/>
                  </a:cubicBezTo>
                  <a:cubicBezTo>
                    <a:pt x="1872" y="897"/>
                    <a:pt x="1854" y="963"/>
                    <a:pt x="1878" y="1051"/>
                  </a:cubicBezTo>
                  <a:cubicBezTo>
                    <a:pt x="1901" y="1139"/>
                    <a:pt x="1950" y="1187"/>
                    <a:pt x="1993" y="1230"/>
                  </a:cubicBezTo>
                  <a:cubicBezTo>
                    <a:pt x="2003" y="1240"/>
                    <a:pt x="2013" y="1249"/>
                    <a:pt x="2022" y="1260"/>
                  </a:cubicBezTo>
                  <a:cubicBezTo>
                    <a:pt x="2013" y="1270"/>
                    <a:pt x="2003" y="1280"/>
                    <a:pt x="1993" y="1290"/>
                  </a:cubicBezTo>
                  <a:moveTo>
                    <a:pt x="2127" y="1230"/>
                  </a:moveTo>
                  <a:cubicBezTo>
                    <a:pt x="2106" y="1203"/>
                    <a:pt x="2084" y="1181"/>
                    <a:pt x="2063" y="1159"/>
                  </a:cubicBezTo>
                  <a:cubicBezTo>
                    <a:pt x="2024" y="1121"/>
                    <a:pt x="1990" y="1087"/>
                    <a:pt x="1973" y="1025"/>
                  </a:cubicBezTo>
                  <a:cubicBezTo>
                    <a:pt x="1957" y="963"/>
                    <a:pt x="1969" y="917"/>
                    <a:pt x="1983" y="864"/>
                  </a:cubicBezTo>
                  <a:cubicBezTo>
                    <a:pt x="1989" y="842"/>
                    <a:pt x="1995" y="820"/>
                    <a:pt x="2000" y="796"/>
                  </a:cubicBezTo>
                  <a:lnTo>
                    <a:pt x="2284" y="632"/>
                  </a:lnTo>
                  <a:cubicBezTo>
                    <a:pt x="2308" y="619"/>
                    <a:pt x="2316" y="588"/>
                    <a:pt x="2302" y="565"/>
                  </a:cubicBezTo>
                  <a:cubicBezTo>
                    <a:pt x="2289" y="541"/>
                    <a:pt x="2258" y="533"/>
                    <a:pt x="2235" y="547"/>
                  </a:cubicBezTo>
                  <a:lnTo>
                    <a:pt x="1950" y="710"/>
                  </a:lnTo>
                  <a:cubicBezTo>
                    <a:pt x="1927" y="702"/>
                    <a:pt x="1905" y="696"/>
                    <a:pt x="1883" y="690"/>
                  </a:cubicBezTo>
                  <a:cubicBezTo>
                    <a:pt x="1830" y="676"/>
                    <a:pt x="1784" y="664"/>
                    <a:pt x="1738" y="619"/>
                  </a:cubicBezTo>
                  <a:cubicBezTo>
                    <a:pt x="1693" y="573"/>
                    <a:pt x="1681" y="527"/>
                    <a:pt x="1666" y="474"/>
                  </a:cubicBezTo>
                  <a:cubicBezTo>
                    <a:pt x="1659" y="445"/>
                    <a:pt x="1651" y="415"/>
                    <a:pt x="1637" y="383"/>
                  </a:cubicBezTo>
                  <a:cubicBezTo>
                    <a:pt x="1628" y="364"/>
                    <a:pt x="1608" y="352"/>
                    <a:pt x="1586" y="354"/>
                  </a:cubicBezTo>
                  <a:cubicBezTo>
                    <a:pt x="1552" y="358"/>
                    <a:pt x="1522" y="366"/>
                    <a:pt x="1492" y="374"/>
                  </a:cubicBezTo>
                  <a:cubicBezTo>
                    <a:pt x="1439" y="388"/>
                    <a:pt x="1393" y="401"/>
                    <a:pt x="1331" y="384"/>
                  </a:cubicBezTo>
                  <a:cubicBezTo>
                    <a:pt x="1269" y="367"/>
                    <a:pt x="1235" y="334"/>
                    <a:pt x="1197" y="295"/>
                  </a:cubicBezTo>
                  <a:cubicBezTo>
                    <a:pt x="1181" y="279"/>
                    <a:pt x="1164" y="263"/>
                    <a:pt x="1146" y="247"/>
                  </a:cubicBezTo>
                  <a:lnTo>
                    <a:pt x="1146" y="49"/>
                  </a:lnTo>
                  <a:cubicBezTo>
                    <a:pt x="1146" y="22"/>
                    <a:pt x="1123" y="0"/>
                    <a:pt x="1096" y="0"/>
                  </a:cubicBezTo>
                  <a:cubicBezTo>
                    <a:pt x="1069" y="0"/>
                    <a:pt x="1047" y="22"/>
                    <a:pt x="1047" y="49"/>
                  </a:cubicBezTo>
                  <a:lnTo>
                    <a:pt x="1047" y="247"/>
                  </a:lnTo>
                  <a:cubicBezTo>
                    <a:pt x="1028" y="263"/>
                    <a:pt x="1011" y="279"/>
                    <a:pt x="995" y="295"/>
                  </a:cubicBezTo>
                  <a:cubicBezTo>
                    <a:pt x="957" y="334"/>
                    <a:pt x="923" y="367"/>
                    <a:pt x="861" y="384"/>
                  </a:cubicBezTo>
                  <a:cubicBezTo>
                    <a:pt x="799" y="401"/>
                    <a:pt x="753" y="388"/>
                    <a:pt x="700" y="374"/>
                  </a:cubicBezTo>
                  <a:cubicBezTo>
                    <a:pt x="671" y="366"/>
                    <a:pt x="640" y="358"/>
                    <a:pt x="606" y="354"/>
                  </a:cubicBezTo>
                  <a:cubicBezTo>
                    <a:pt x="585" y="352"/>
                    <a:pt x="564" y="364"/>
                    <a:pt x="556" y="383"/>
                  </a:cubicBezTo>
                  <a:cubicBezTo>
                    <a:pt x="542" y="415"/>
                    <a:pt x="533" y="445"/>
                    <a:pt x="526" y="475"/>
                  </a:cubicBezTo>
                  <a:cubicBezTo>
                    <a:pt x="512" y="527"/>
                    <a:pt x="499" y="573"/>
                    <a:pt x="454" y="619"/>
                  </a:cubicBezTo>
                  <a:cubicBezTo>
                    <a:pt x="408" y="664"/>
                    <a:pt x="362" y="676"/>
                    <a:pt x="309" y="690"/>
                  </a:cubicBezTo>
                  <a:cubicBezTo>
                    <a:pt x="287" y="696"/>
                    <a:pt x="265" y="702"/>
                    <a:pt x="242" y="710"/>
                  </a:cubicBezTo>
                  <a:lnTo>
                    <a:pt x="74" y="614"/>
                  </a:lnTo>
                  <a:cubicBezTo>
                    <a:pt x="51" y="600"/>
                    <a:pt x="20" y="608"/>
                    <a:pt x="7" y="632"/>
                  </a:cubicBezTo>
                  <a:cubicBezTo>
                    <a:pt x="-7" y="656"/>
                    <a:pt x="1" y="686"/>
                    <a:pt x="25" y="700"/>
                  </a:cubicBezTo>
                  <a:lnTo>
                    <a:pt x="193" y="796"/>
                  </a:lnTo>
                  <a:cubicBezTo>
                    <a:pt x="197" y="820"/>
                    <a:pt x="203" y="843"/>
                    <a:pt x="209" y="865"/>
                  </a:cubicBezTo>
                  <a:cubicBezTo>
                    <a:pt x="223" y="917"/>
                    <a:pt x="235" y="963"/>
                    <a:pt x="219" y="1025"/>
                  </a:cubicBezTo>
                  <a:cubicBezTo>
                    <a:pt x="202" y="1087"/>
                    <a:pt x="169" y="1121"/>
                    <a:pt x="129" y="1159"/>
                  </a:cubicBezTo>
                  <a:cubicBezTo>
                    <a:pt x="108" y="1181"/>
                    <a:pt x="86" y="1203"/>
                    <a:pt x="66" y="1231"/>
                  </a:cubicBezTo>
                  <a:cubicBezTo>
                    <a:pt x="53" y="1248"/>
                    <a:pt x="53" y="1271"/>
                    <a:pt x="65" y="1289"/>
                  </a:cubicBezTo>
                  <a:cubicBezTo>
                    <a:pt x="86" y="1317"/>
                    <a:pt x="108" y="1339"/>
                    <a:pt x="130" y="1360"/>
                  </a:cubicBezTo>
                  <a:cubicBezTo>
                    <a:pt x="169" y="1399"/>
                    <a:pt x="202" y="1432"/>
                    <a:pt x="219" y="1494"/>
                  </a:cubicBezTo>
                  <a:cubicBezTo>
                    <a:pt x="235" y="1556"/>
                    <a:pt x="223" y="1602"/>
                    <a:pt x="209" y="1655"/>
                  </a:cubicBezTo>
                  <a:cubicBezTo>
                    <a:pt x="201" y="1684"/>
                    <a:pt x="193" y="1714"/>
                    <a:pt x="189" y="1749"/>
                  </a:cubicBezTo>
                  <a:cubicBezTo>
                    <a:pt x="187" y="1770"/>
                    <a:pt x="199" y="1790"/>
                    <a:pt x="218" y="1799"/>
                  </a:cubicBezTo>
                  <a:cubicBezTo>
                    <a:pt x="250" y="1813"/>
                    <a:pt x="280" y="1821"/>
                    <a:pt x="309" y="1829"/>
                  </a:cubicBezTo>
                  <a:cubicBezTo>
                    <a:pt x="362" y="1843"/>
                    <a:pt x="408" y="1855"/>
                    <a:pt x="454" y="1901"/>
                  </a:cubicBezTo>
                  <a:cubicBezTo>
                    <a:pt x="499" y="1946"/>
                    <a:pt x="512" y="1992"/>
                    <a:pt x="526" y="2045"/>
                  </a:cubicBezTo>
                  <a:cubicBezTo>
                    <a:pt x="533" y="2074"/>
                    <a:pt x="542" y="2104"/>
                    <a:pt x="556" y="2136"/>
                  </a:cubicBezTo>
                  <a:cubicBezTo>
                    <a:pt x="564" y="2155"/>
                    <a:pt x="585" y="2167"/>
                    <a:pt x="606" y="2165"/>
                  </a:cubicBezTo>
                  <a:cubicBezTo>
                    <a:pt x="640" y="2161"/>
                    <a:pt x="671" y="2153"/>
                    <a:pt x="700" y="2145"/>
                  </a:cubicBezTo>
                  <a:cubicBezTo>
                    <a:pt x="753" y="2131"/>
                    <a:pt x="799" y="2118"/>
                    <a:pt x="861" y="2135"/>
                  </a:cubicBezTo>
                  <a:cubicBezTo>
                    <a:pt x="923" y="2152"/>
                    <a:pt x="957" y="2185"/>
                    <a:pt x="995" y="2224"/>
                  </a:cubicBezTo>
                  <a:cubicBezTo>
                    <a:pt x="1017" y="2246"/>
                    <a:pt x="1039" y="2268"/>
                    <a:pt x="1067" y="2288"/>
                  </a:cubicBezTo>
                  <a:cubicBezTo>
                    <a:pt x="1076" y="2294"/>
                    <a:pt x="1086" y="2298"/>
                    <a:pt x="1096" y="2298"/>
                  </a:cubicBezTo>
                  <a:cubicBezTo>
                    <a:pt x="1106" y="2298"/>
                    <a:pt x="1116" y="2294"/>
                    <a:pt x="1125" y="2288"/>
                  </a:cubicBezTo>
                  <a:cubicBezTo>
                    <a:pt x="1153" y="2268"/>
                    <a:pt x="1175" y="2246"/>
                    <a:pt x="1197" y="2224"/>
                  </a:cubicBezTo>
                  <a:cubicBezTo>
                    <a:pt x="1235" y="2185"/>
                    <a:pt x="1269" y="2152"/>
                    <a:pt x="1331" y="2135"/>
                  </a:cubicBezTo>
                  <a:cubicBezTo>
                    <a:pt x="1394" y="2118"/>
                    <a:pt x="1439" y="2131"/>
                    <a:pt x="1492" y="2145"/>
                  </a:cubicBezTo>
                  <a:cubicBezTo>
                    <a:pt x="1514" y="2151"/>
                    <a:pt x="1536" y="2157"/>
                    <a:pt x="1560" y="2161"/>
                  </a:cubicBezTo>
                  <a:lnTo>
                    <a:pt x="1669" y="2349"/>
                  </a:lnTo>
                  <a:cubicBezTo>
                    <a:pt x="1678" y="2365"/>
                    <a:pt x="1695" y="2374"/>
                    <a:pt x="1712" y="2374"/>
                  </a:cubicBezTo>
                  <a:cubicBezTo>
                    <a:pt x="1721" y="2374"/>
                    <a:pt x="1729" y="2372"/>
                    <a:pt x="1737" y="2367"/>
                  </a:cubicBezTo>
                  <a:cubicBezTo>
                    <a:pt x="1761" y="2353"/>
                    <a:pt x="1769" y="2323"/>
                    <a:pt x="1755" y="2299"/>
                  </a:cubicBezTo>
                  <a:lnTo>
                    <a:pt x="1646" y="2112"/>
                  </a:lnTo>
                  <a:cubicBezTo>
                    <a:pt x="1655" y="2089"/>
                    <a:pt x="1661" y="2066"/>
                    <a:pt x="1666" y="2045"/>
                  </a:cubicBezTo>
                  <a:cubicBezTo>
                    <a:pt x="1681" y="1992"/>
                    <a:pt x="1693" y="1946"/>
                    <a:pt x="1738" y="1901"/>
                  </a:cubicBezTo>
                  <a:cubicBezTo>
                    <a:pt x="1784" y="1855"/>
                    <a:pt x="1830" y="1843"/>
                    <a:pt x="1883" y="1829"/>
                  </a:cubicBezTo>
                  <a:cubicBezTo>
                    <a:pt x="1912" y="1821"/>
                    <a:pt x="1943" y="1813"/>
                    <a:pt x="1974" y="1799"/>
                  </a:cubicBezTo>
                  <a:cubicBezTo>
                    <a:pt x="1994" y="1790"/>
                    <a:pt x="2005" y="1770"/>
                    <a:pt x="2003" y="1749"/>
                  </a:cubicBezTo>
                  <a:cubicBezTo>
                    <a:pt x="2000" y="1714"/>
                    <a:pt x="1991" y="1684"/>
                    <a:pt x="1983" y="1655"/>
                  </a:cubicBezTo>
                  <a:cubicBezTo>
                    <a:pt x="1969" y="1602"/>
                    <a:pt x="1957" y="1556"/>
                    <a:pt x="1973" y="1494"/>
                  </a:cubicBezTo>
                  <a:cubicBezTo>
                    <a:pt x="1990" y="1432"/>
                    <a:pt x="2024" y="1399"/>
                    <a:pt x="2063" y="1360"/>
                  </a:cubicBezTo>
                  <a:cubicBezTo>
                    <a:pt x="2084" y="1339"/>
                    <a:pt x="2106" y="1317"/>
                    <a:pt x="2127" y="1289"/>
                  </a:cubicBezTo>
                  <a:cubicBezTo>
                    <a:pt x="2139" y="1271"/>
                    <a:pt x="2139" y="1248"/>
                    <a:pt x="2127" y="123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138;p68"/>
            <p:cNvSpPr/>
            <p:nvPr/>
          </p:nvSpPr>
          <p:spPr>
            <a:xfrm>
              <a:off x="3126586" y="2687094"/>
              <a:ext cx="33369" cy="45126"/>
            </a:xfrm>
            <a:custGeom>
              <a:avLst/>
              <a:gdLst/>
              <a:ahLst/>
              <a:cxnLst/>
              <a:rect l="l" t="t" r="r" b="b"/>
              <a:pathLst>
                <a:path w="193" h="261" extrusionOk="0">
                  <a:moveTo>
                    <a:pt x="25" y="254"/>
                  </a:moveTo>
                  <a:cubicBezTo>
                    <a:pt x="33" y="259"/>
                    <a:pt x="41" y="261"/>
                    <a:pt x="49" y="261"/>
                  </a:cubicBezTo>
                  <a:cubicBezTo>
                    <a:pt x="67" y="261"/>
                    <a:pt x="83" y="252"/>
                    <a:pt x="92" y="236"/>
                  </a:cubicBezTo>
                  <a:lnTo>
                    <a:pt x="186" y="74"/>
                  </a:lnTo>
                  <a:cubicBezTo>
                    <a:pt x="200" y="50"/>
                    <a:pt x="192" y="20"/>
                    <a:pt x="168" y="7"/>
                  </a:cubicBezTo>
                  <a:cubicBezTo>
                    <a:pt x="144" y="-7"/>
                    <a:pt x="114" y="1"/>
                    <a:pt x="100" y="25"/>
                  </a:cubicBezTo>
                  <a:lnTo>
                    <a:pt x="7" y="187"/>
                  </a:lnTo>
                  <a:cubicBezTo>
                    <a:pt x="-7" y="210"/>
                    <a:pt x="1" y="240"/>
                    <a:pt x="25" y="25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1139;p68"/>
            <p:cNvSpPr/>
            <p:nvPr/>
          </p:nvSpPr>
          <p:spPr>
            <a:xfrm>
              <a:off x="2900611" y="2687094"/>
              <a:ext cx="33369" cy="45126"/>
            </a:xfrm>
            <a:custGeom>
              <a:avLst/>
              <a:gdLst/>
              <a:ahLst/>
              <a:cxnLst/>
              <a:rect l="l" t="t" r="r" b="b"/>
              <a:pathLst>
                <a:path w="193" h="261" extrusionOk="0">
                  <a:moveTo>
                    <a:pt x="101" y="236"/>
                  </a:moveTo>
                  <a:cubicBezTo>
                    <a:pt x="110" y="252"/>
                    <a:pt x="127" y="261"/>
                    <a:pt x="144" y="261"/>
                  </a:cubicBezTo>
                  <a:cubicBezTo>
                    <a:pt x="152" y="261"/>
                    <a:pt x="161" y="259"/>
                    <a:pt x="168" y="254"/>
                  </a:cubicBezTo>
                  <a:cubicBezTo>
                    <a:pt x="192" y="240"/>
                    <a:pt x="200" y="210"/>
                    <a:pt x="186" y="187"/>
                  </a:cubicBezTo>
                  <a:lnTo>
                    <a:pt x="93" y="25"/>
                  </a:lnTo>
                  <a:cubicBezTo>
                    <a:pt x="79" y="1"/>
                    <a:pt x="49" y="-7"/>
                    <a:pt x="25" y="7"/>
                  </a:cubicBezTo>
                  <a:cubicBezTo>
                    <a:pt x="1" y="20"/>
                    <a:pt x="-7" y="50"/>
                    <a:pt x="7" y="74"/>
                  </a:cubicBezTo>
                  <a:lnTo>
                    <a:pt x="101" y="23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140;p68"/>
            <p:cNvSpPr/>
            <p:nvPr/>
          </p:nvSpPr>
          <p:spPr>
            <a:xfrm>
              <a:off x="2899573" y="3081989"/>
              <a:ext cx="31813" cy="42532"/>
            </a:xfrm>
            <a:custGeom>
              <a:avLst/>
              <a:gdLst/>
              <a:ahLst/>
              <a:cxnLst/>
              <a:rect l="l" t="t" r="r" b="b"/>
              <a:pathLst>
                <a:path w="184" h="246" extrusionOk="0">
                  <a:moveTo>
                    <a:pt x="160" y="6"/>
                  </a:moveTo>
                  <a:cubicBezTo>
                    <a:pt x="136" y="-7"/>
                    <a:pt x="106" y="1"/>
                    <a:pt x="92" y="24"/>
                  </a:cubicBezTo>
                  <a:lnTo>
                    <a:pt x="7" y="172"/>
                  </a:lnTo>
                  <a:cubicBezTo>
                    <a:pt x="-7" y="196"/>
                    <a:pt x="1" y="226"/>
                    <a:pt x="25" y="240"/>
                  </a:cubicBezTo>
                  <a:cubicBezTo>
                    <a:pt x="33" y="244"/>
                    <a:pt x="41" y="246"/>
                    <a:pt x="49" y="246"/>
                  </a:cubicBezTo>
                  <a:cubicBezTo>
                    <a:pt x="66" y="246"/>
                    <a:pt x="83" y="237"/>
                    <a:pt x="92" y="222"/>
                  </a:cubicBezTo>
                  <a:lnTo>
                    <a:pt x="178" y="74"/>
                  </a:lnTo>
                  <a:cubicBezTo>
                    <a:pt x="191" y="50"/>
                    <a:pt x="183" y="20"/>
                    <a:pt x="160" y="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3550" rIns="90000" bIns="4355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141;p68"/>
            <p:cNvSpPr/>
            <p:nvPr/>
          </p:nvSpPr>
          <p:spPr>
            <a:xfrm>
              <a:off x="3200759" y="2999344"/>
              <a:ext cx="47892" cy="34925"/>
            </a:xfrm>
            <a:custGeom>
              <a:avLst/>
              <a:gdLst/>
              <a:ahLst/>
              <a:cxnLst/>
              <a:rect l="l" t="t" r="r" b="b"/>
              <a:pathLst>
                <a:path w="277" h="202" extrusionOk="0">
                  <a:moveTo>
                    <a:pt x="252" y="109"/>
                  </a:moveTo>
                  <a:lnTo>
                    <a:pt x="74" y="7"/>
                  </a:lnTo>
                  <a:cubicBezTo>
                    <a:pt x="50" y="-7"/>
                    <a:pt x="20" y="2"/>
                    <a:pt x="7" y="25"/>
                  </a:cubicBezTo>
                  <a:cubicBezTo>
                    <a:pt x="-7" y="49"/>
                    <a:pt x="1" y="79"/>
                    <a:pt x="25" y="93"/>
                  </a:cubicBezTo>
                  <a:lnTo>
                    <a:pt x="202" y="195"/>
                  </a:lnTo>
                  <a:cubicBezTo>
                    <a:pt x="210" y="200"/>
                    <a:pt x="219" y="202"/>
                    <a:pt x="227" y="202"/>
                  </a:cubicBezTo>
                  <a:cubicBezTo>
                    <a:pt x="244" y="202"/>
                    <a:pt x="261" y="193"/>
                    <a:pt x="270" y="177"/>
                  </a:cubicBezTo>
                  <a:cubicBezTo>
                    <a:pt x="284" y="153"/>
                    <a:pt x="275" y="123"/>
                    <a:pt x="252" y="10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27700" rIns="90000" bIns="277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142;p68"/>
            <p:cNvSpPr/>
            <p:nvPr/>
          </p:nvSpPr>
          <p:spPr>
            <a:xfrm>
              <a:off x="2810186" y="3001073"/>
              <a:ext cx="46855" cy="34233"/>
            </a:xfrm>
            <a:custGeom>
              <a:avLst/>
              <a:gdLst/>
              <a:ahLst/>
              <a:cxnLst/>
              <a:rect l="l" t="t" r="r" b="b"/>
              <a:pathLst>
                <a:path w="271" h="198" extrusionOk="0">
                  <a:moveTo>
                    <a:pt x="197" y="7"/>
                  </a:moveTo>
                  <a:lnTo>
                    <a:pt x="25" y="106"/>
                  </a:lnTo>
                  <a:cubicBezTo>
                    <a:pt x="1" y="119"/>
                    <a:pt x="-7" y="150"/>
                    <a:pt x="6" y="173"/>
                  </a:cubicBezTo>
                  <a:cubicBezTo>
                    <a:pt x="16" y="189"/>
                    <a:pt x="32" y="198"/>
                    <a:pt x="49" y="198"/>
                  </a:cubicBezTo>
                  <a:cubicBezTo>
                    <a:pt x="58" y="198"/>
                    <a:pt x="66" y="196"/>
                    <a:pt x="74" y="191"/>
                  </a:cubicBezTo>
                  <a:lnTo>
                    <a:pt x="246" y="93"/>
                  </a:lnTo>
                  <a:cubicBezTo>
                    <a:pt x="270" y="79"/>
                    <a:pt x="278" y="49"/>
                    <a:pt x="264" y="25"/>
                  </a:cubicBezTo>
                  <a:cubicBezTo>
                    <a:pt x="250" y="1"/>
                    <a:pt x="220" y="-7"/>
                    <a:pt x="197" y="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26275" rIns="90000" bIns="262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8676" name="Picture 4" descr="https://upload.wikimedia.org/wikipedia/commons/thumb/2/21/CNO_Cycle.svg/langru-200px-CNO_Cycle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7064" y="1614526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Прямоугольник 15"/>
          <p:cNvSpPr/>
          <p:nvPr/>
        </p:nvSpPr>
        <p:spPr>
          <a:xfrm>
            <a:off x="8702040" y="0"/>
            <a:ext cx="44196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Clr>
                <a:srgbClr val="F8F2F2"/>
              </a:buClr>
              <a:buSzPts val="3000"/>
            </a:pPr>
            <a:r>
              <a:rPr lang="ru-RU" sz="1600" b="1" dirty="0" smtClean="0">
                <a:solidFill>
                  <a:srgbClr val="69E7FF"/>
                </a:solidFill>
                <a:latin typeface="Nunito" pitchFamily="2" charset="-52"/>
                <a:sym typeface="Onest ExtraLight"/>
              </a:rPr>
              <a:t>38</a:t>
            </a:r>
            <a:endParaRPr lang="en" sz="1600" b="1" dirty="0">
              <a:solidFill>
                <a:srgbClr val="69E7FF"/>
              </a:solidFill>
              <a:latin typeface="Nunito" pitchFamily="2" charset="-52"/>
              <a:sym typeface="Onest ExtraLight"/>
            </a:endParaRPr>
          </a:p>
        </p:txBody>
      </p:sp>
    </p:spTree>
    <p:extLst>
      <p:ext uri="{BB962C8B-B14F-4D97-AF65-F5344CB8AC3E}">
        <p14:creationId xmlns:p14="http://schemas.microsoft.com/office/powerpoint/2010/main" val="37326847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Picture background"/>
          <p:cNvPicPr>
            <a:picLocks noGrp="1" noChangeAspect="1" noChangeArrowheads="1"/>
          </p:cNvPicPr>
          <p:nvPr>
            <p:ph type="pic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96" b="12396"/>
          <a:stretch>
            <a:fillRect/>
          </a:stretch>
        </p:blipFill>
        <p:spPr bwMode="auto">
          <a:xfrm>
            <a:off x="-25" y="-6850"/>
            <a:ext cx="9144000" cy="515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74" name="Google Shape;574;p46"/>
          <p:cNvGrpSpPr/>
          <p:nvPr/>
        </p:nvGrpSpPr>
        <p:grpSpPr>
          <a:xfrm>
            <a:off x="2375" y="-42300"/>
            <a:ext cx="9174000" cy="5232300"/>
            <a:chOff x="2375" y="-42300"/>
            <a:chExt cx="9174000" cy="5232300"/>
          </a:xfrm>
        </p:grpSpPr>
        <p:cxnSp>
          <p:nvCxnSpPr>
            <p:cNvPr id="575" name="Google Shape;575;p46"/>
            <p:cNvCxnSpPr/>
            <p:nvPr/>
          </p:nvCxnSpPr>
          <p:spPr>
            <a:xfrm>
              <a:off x="378863" y="-42300"/>
              <a:ext cx="0" cy="52323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6" name="Google Shape;576;p46"/>
            <p:cNvCxnSpPr/>
            <p:nvPr/>
          </p:nvCxnSpPr>
          <p:spPr>
            <a:xfrm>
              <a:off x="2375" y="355700"/>
              <a:ext cx="91740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7" name="Google Shape;577;p46"/>
            <p:cNvCxnSpPr/>
            <p:nvPr/>
          </p:nvCxnSpPr>
          <p:spPr>
            <a:xfrm>
              <a:off x="2375" y="4745800"/>
              <a:ext cx="91740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8" name="Google Shape;578;p46"/>
            <p:cNvCxnSpPr/>
            <p:nvPr/>
          </p:nvCxnSpPr>
          <p:spPr>
            <a:xfrm>
              <a:off x="8765138" y="-42300"/>
              <a:ext cx="0" cy="52323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1" name="Прямоугольник 10"/>
          <p:cNvSpPr/>
          <p:nvPr/>
        </p:nvSpPr>
        <p:spPr>
          <a:xfrm>
            <a:off x="8779615" y="0"/>
            <a:ext cx="36438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Clr>
                <a:srgbClr val="F8F2F2"/>
              </a:buClr>
              <a:buSzPts val="3000"/>
            </a:pPr>
            <a:r>
              <a:rPr lang="ru-RU" sz="1600" b="1" dirty="0">
                <a:solidFill>
                  <a:srgbClr val="69E7FF"/>
                </a:solidFill>
                <a:latin typeface="Nunito" pitchFamily="2" charset="-52"/>
                <a:sym typeface="Onest ExtraLight"/>
              </a:rPr>
              <a:t>4</a:t>
            </a:r>
            <a:endParaRPr lang="en" sz="1600" b="1" dirty="0">
              <a:solidFill>
                <a:srgbClr val="69E7FF"/>
              </a:solidFill>
              <a:latin typeface="Nunito" pitchFamily="2" charset="-52"/>
              <a:sym typeface="Onest ExtraLight"/>
            </a:endParaRPr>
          </a:p>
        </p:txBody>
      </p:sp>
    </p:spTree>
    <p:extLst>
      <p:ext uri="{BB962C8B-B14F-4D97-AF65-F5344CB8AC3E}">
        <p14:creationId xmlns:p14="http://schemas.microsoft.com/office/powerpoint/2010/main" val="2160704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49396" y="1185111"/>
            <a:ext cx="3224463" cy="584392"/>
          </a:xfrm>
        </p:spPr>
        <p:txBody>
          <a:bodyPr/>
          <a:lstStyle/>
          <a:p>
            <a:r>
              <a:rPr lang="ru-RU" sz="3600" dirty="0" smtClean="0"/>
              <a:t>Космическое излучение</a:t>
            </a:r>
            <a:endParaRPr lang="ru-RU" sz="3600" dirty="0"/>
          </a:p>
        </p:txBody>
      </p:sp>
      <p:sp>
        <p:nvSpPr>
          <p:cNvPr id="4" name="Подзаголовок 3"/>
          <p:cNvSpPr>
            <a:spLocks noGrp="1"/>
          </p:cNvSpPr>
          <p:nvPr>
            <p:ph type="subTitle" idx="1"/>
          </p:nvPr>
        </p:nvSpPr>
        <p:spPr>
          <a:xfrm>
            <a:off x="536265" y="1831379"/>
            <a:ext cx="4076987" cy="2988127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ru-RU" sz="1200" dirty="0" smtClean="0"/>
              <a:t>90</a:t>
            </a:r>
            <a:r>
              <a:rPr lang="ru-RU" sz="1200" dirty="0"/>
              <a:t>% из протонов </a:t>
            </a:r>
            <a:r>
              <a:rPr lang="ru-RU" sz="1200" dirty="0" smtClean="0"/>
              <a:t>(ионов водорода)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1200" dirty="0" smtClean="0"/>
              <a:t>7</a:t>
            </a:r>
            <a:r>
              <a:rPr lang="ru-RU" sz="1200" dirty="0"/>
              <a:t>% из ядер гелия (альфа-частиц</a:t>
            </a:r>
            <a:r>
              <a:rPr lang="ru-RU" sz="1200" dirty="0" smtClean="0"/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1200" dirty="0" smtClean="0"/>
              <a:t>~</a:t>
            </a:r>
            <a:r>
              <a:rPr lang="ru-RU" sz="1200" dirty="0"/>
              <a:t>1% более тяжелые </a:t>
            </a:r>
            <a:r>
              <a:rPr lang="ru-RU" sz="1200" dirty="0" smtClean="0"/>
              <a:t>атомы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1200" dirty="0" smtClean="0"/>
              <a:t>~</a:t>
            </a:r>
            <a:r>
              <a:rPr lang="ru-RU" sz="1200" dirty="0"/>
              <a:t>1% </a:t>
            </a:r>
            <a:r>
              <a:rPr lang="ru-RU" sz="1200" dirty="0" smtClean="0"/>
              <a:t>электроны</a:t>
            </a:r>
          </a:p>
          <a:p>
            <a:pPr marL="139700" indent="0"/>
            <a:endParaRPr lang="ru-RU" sz="1200" dirty="0" smtClean="0"/>
          </a:p>
          <a:p>
            <a:pPr marL="139700" indent="0"/>
            <a:r>
              <a:rPr lang="ru-RU" sz="1200" dirty="0" smtClean="0"/>
              <a:t>Звезды </a:t>
            </a:r>
            <a:r>
              <a:rPr lang="ru-RU" sz="1200" dirty="0"/>
              <a:t>(включая солнце), ядра галактик, млечный путь — обильно освещают все не только видимым светом, но и </a:t>
            </a:r>
            <a:r>
              <a:rPr lang="ru-RU" sz="1200" b="1" dirty="0">
                <a:solidFill>
                  <a:schemeClr val="tx2"/>
                </a:solidFill>
              </a:rPr>
              <a:t>рентгеновским и гамма </a:t>
            </a:r>
            <a:r>
              <a:rPr lang="ru-RU" sz="1200" b="1" dirty="0" smtClean="0">
                <a:solidFill>
                  <a:schemeClr val="tx2"/>
                </a:solidFill>
              </a:rPr>
              <a:t>излучением</a:t>
            </a:r>
            <a:r>
              <a:rPr lang="ru-RU" sz="1200" dirty="0" smtClean="0"/>
              <a:t>.</a:t>
            </a:r>
          </a:p>
          <a:p>
            <a:pPr marL="139700" indent="0"/>
            <a:endParaRPr lang="ru-RU" sz="1200" dirty="0"/>
          </a:p>
          <a:p>
            <a:pPr marL="139700" indent="0"/>
            <a:r>
              <a:rPr lang="ru-RU" sz="1200" dirty="0" smtClean="0"/>
              <a:t>Во </a:t>
            </a:r>
            <a:r>
              <a:rPr lang="ru-RU" sz="1200" dirty="0"/>
              <a:t>время вспышек на солнце — радиация от солнца увеличивается в </a:t>
            </a:r>
            <a:r>
              <a:rPr lang="ru-RU" sz="1200" dirty="0" smtClean="0"/>
              <a:t>1000 - 1 000 000 раз</a:t>
            </a:r>
            <a:r>
              <a:rPr lang="ru-RU" sz="1200" dirty="0"/>
              <a:t>.</a:t>
            </a:r>
            <a:endParaRPr lang="ru-RU" sz="1200" b="1" dirty="0">
              <a:solidFill>
                <a:schemeClr val="tx2"/>
              </a:solidFill>
            </a:endParaRPr>
          </a:p>
        </p:txBody>
      </p:sp>
      <p:pic>
        <p:nvPicPr>
          <p:cNvPr id="29698" name="Picture 2" descr="https://upload.wikimedia.org/wikipedia/commons/thumb/1/1e/Hard-component-muon-868x1024.png/220px-Hard-component-muon-868x102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7025" y="918413"/>
            <a:ext cx="2656712" cy="3139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Прямоугольник 14"/>
          <p:cNvSpPr/>
          <p:nvPr/>
        </p:nvSpPr>
        <p:spPr>
          <a:xfrm>
            <a:off x="8702040" y="0"/>
            <a:ext cx="44196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Clr>
                <a:srgbClr val="F8F2F2"/>
              </a:buClr>
              <a:buSzPts val="3000"/>
            </a:pPr>
            <a:r>
              <a:rPr lang="ru-RU" sz="1600" b="1" dirty="0" smtClean="0">
                <a:solidFill>
                  <a:srgbClr val="69E7FF"/>
                </a:solidFill>
                <a:latin typeface="Nunito" pitchFamily="2" charset="-52"/>
                <a:sym typeface="Onest ExtraLight"/>
              </a:rPr>
              <a:t>39</a:t>
            </a:r>
            <a:endParaRPr lang="en" sz="1600" b="1" dirty="0">
              <a:solidFill>
                <a:srgbClr val="69E7FF"/>
              </a:solidFill>
              <a:latin typeface="Nunito" pitchFamily="2" charset="-52"/>
              <a:sym typeface="Onest ExtraLight"/>
            </a:endParaRPr>
          </a:p>
        </p:txBody>
      </p:sp>
    </p:spTree>
    <p:extLst>
      <p:ext uri="{BB962C8B-B14F-4D97-AF65-F5344CB8AC3E}">
        <p14:creationId xmlns:p14="http://schemas.microsoft.com/office/powerpoint/2010/main" val="243058249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5809534" y="1478165"/>
            <a:ext cx="2200060" cy="214763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60018" y="646267"/>
            <a:ext cx="3416969" cy="1196283"/>
          </a:xfrm>
        </p:spPr>
        <p:txBody>
          <a:bodyPr/>
          <a:lstStyle/>
          <a:p>
            <a:r>
              <a:rPr lang="ru-RU" sz="3600" dirty="0" smtClean="0"/>
              <a:t>Нейтроны</a:t>
            </a:r>
            <a:endParaRPr lang="ru-RU" sz="3600" dirty="0"/>
          </a:p>
        </p:txBody>
      </p:sp>
      <p:sp>
        <p:nvSpPr>
          <p:cNvPr id="4" name="Подзаголовок 3"/>
          <p:cNvSpPr>
            <a:spLocks noGrp="1"/>
          </p:cNvSpPr>
          <p:nvPr>
            <p:ph type="subTitle" idx="1"/>
          </p:nvPr>
        </p:nvSpPr>
        <p:spPr>
          <a:xfrm>
            <a:off x="156336" y="2023886"/>
            <a:ext cx="4023779" cy="2447566"/>
          </a:xfrm>
        </p:spPr>
        <p:txBody>
          <a:bodyPr/>
          <a:lstStyle/>
          <a:p>
            <a:r>
              <a:rPr lang="ru-RU" sz="1200" dirty="0" smtClean="0"/>
              <a:t>	</a:t>
            </a:r>
            <a:r>
              <a:rPr lang="ru-RU" sz="1200" b="1" dirty="0" smtClean="0">
                <a:solidFill>
                  <a:schemeClr val="tx2"/>
                </a:solidFill>
              </a:rPr>
              <a:t>Нейтронов </a:t>
            </a:r>
            <a:r>
              <a:rPr lang="ru-RU" sz="1200" b="1" dirty="0">
                <a:solidFill>
                  <a:schemeClr val="tx2"/>
                </a:solidFill>
              </a:rPr>
              <a:t>в космическом излучении нет </a:t>
            </a:r>
            <a:r>
              <a:rPr lang="ru-RU" sz="1200" dirty="0"/>
              <a:t>по очевидной причине — свободные нейтроны имеют </a:t>
            </a:r>
            <a:r>
              <a:rPr lang="ru-RU" sz="1200" b="1" dirty="0"/>
              <a:t>период полураспада 611 секунд</a:t>
            </a:r>
            <a:r>
              <a:rPr lang="ru-RU" sz="1200" dirty="0"/>
              <a:t>, и превращаются в </a:t>
            </a:r>
            <a:r>
              <a:rPr lang="ru-RU" sz="1200" dirty="0" smtClean="0"/>
              <a:t>протоны.</a:t>
            </a:r>
          </a:p>
          <a:p>
            <a:endParaRPr lang="ru-RU" sz="1200" dirty="0"/>
          </a:p>
          <a:p>
            <a:r>
              <a:rPr lang="ru-RU" sz="1200" dirty="0" smtClean="0"/>
              <a:t>	Однако небольшое </a:t>
            </a:r>
            <a:r>
              <a:rPr lang="ru-RU" sz="1200" dirty="0"/>
              <a:t>количество нейтронов </a:t>
            </a:r>
            <a:r>
              <a:rPr lang="ru-RU" sz="1200" b="1" dirty="0">
                <a:solidFill>
                  <a:schemeClr val="tx2"/>
                </a:solidFill>
              </a:rPr>
              <a:t>прилетает с </a:t>
            </a:r>
            <a:r>
              <a:rPr lang="ru-RU" sz="1200" b="1" dirty="0" smtClean="0">
                <a:solidFill>
                  <a:schemeClr val="tx2"/>
                </a:solidFill>
              </a:rPr>
              <a:t>земли</a:t>
            </a:r>
            <a:r>
              <a:rPr lang="ru-RU" sz="1200" dirty="0" smtClean="0"/>
              <a:t>.</a:t>
            </a:r>
            <a:r>
              <a:rPr lang="ru-RU" sz="1200" dirty="0"/>
              <a:t/>
            </a:r>
            <a:br>
              <a:rPr lang="ru-RU" sz="1200" dirty="0"/>
            </a:br>
            <a:endParaRPr lang="ru-RU" sz="1200" b="1" dirty="0">
              <a:solidFill>
                <a:schemeClr val="tx1"/>
              </a:solidFill>
            </a:endParaRPr>
          </a:p>
        </p:txBody>
      </p:sp>
      <p:pic>
        <p:nvPicPr>
          <p:cNvPr id="31748" name="Picture 4" descr="https://upload.wikimedia.org/wikipedia/commons/thumb/a/aa/Beta-minus_Decay.svg/220px-Beta-minus_Decay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1814" y="1761767"/>
            <a:ext cx="209550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Прямоугольник 16"/>
          <p:cNvSpPr/>
          <p:nvPr/>
        </p:nvSpPr>
        <p:spPr>
          <a:xfrm>
            <a:off x="8702040" y="0"/>
            <a:ext cx="44196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Clr>
                <a:srgbClr val="F8F2F2"/>
              </a:buClr>
              <a:buSzPts val="3000"/>
            </a:pPr>
            <a:r>
              <a:rPr lang="ru-RU" sz="1600" b="1" dirty="0" smtClean="0">
                <a:solidFill>
                  <a:srgbClr val="69E7FF"/>
                </a:solidFill>
                <a:latin typeface="Nunito" pitchFamily="2" charset="-52"/>
                <a:sym typeface="Onest ExtraLight"/>
              </a:rPr>
              <a:t>40</a:t>
            </a:r>
            <a:endParaRPr lang="en" sz="1600" b="1" dirty="0">
              <a:solidFill>
                <a:srgbClr val="69E7FF"/>
              </a:solidFill>
              <a:latin typeface="Nunito" pitchFamily="2" charset="-52"/>
              <a:sym typeface="Onest ExtraLight"/>
            </a:endParaRPr>
          </a:p>
        </p:txBody>
      </p:sp>
    </p:spTree>
    <p:extLst>
      <p:ext uri="{BB962C8B-B14F-4D97-AF65-F5344CB8AC3E}">
        <p14:creationId xmlns:p14="http://schemas.microsoft.com/office/powerpoint/2010/main" val="59313750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98141" y="625643"/>
            <a:ext cx="3905107" cy="1258160"/>
          </a:xfrm>
        </p:spPr>
        <p:txBody>
          <a:bodyPr/>
          <a:lstStyle/>
          <a:p>
            <a:r>
              <a:rPr lang="ru-RU" sz="3600" dirty="0" smtClean="0"/>
              <a:t>Ионизирующее излучение</a:t>
            </a:r>
            <a:endParaRPr lang="ru-RU" sz="3600" dirty="0"/>
          </a:p>
        </p:txBody>
      </p:sp>
      <p:sp>
        <p:nvSpPr>
          <p:cNvPr id="4" name="Подзаголовок 3"/>
          <p:cNvSpPr>
            <a:spLocks noGrp="1"/>
          </p:cNvSpPr>
          <p:nvPr>
            <p:ph type="subTitle" idx="1"/>
          </p:nvPr>
        </p:nvSpPr>
        <p:spPr>
          <a:xfrm>
            <a:off x="479469" y="1803878"/>
            <a:ext cx="4188784" cy="2465613"/>
          </a:xfrm>
        </p:spPr>
        <p:txBody>
          <a:bodyPr/>
          <a:lstStyle/>
          <a:p>
            <a:r>
              <a:rPr lang="ru-RU" sz="1200" dirty="0" smtClean="0"/>
              <a:t>	У </a:t>
            </a:r>
            <a:r>
              <a:rPr lang="ru-RU" sz="1200" dirty="0"/>
              <a:t>каждого материала своя энергия, необходимая для ионизации и </a:t>
            </a:r>
            <a:r>
              <a:rPr lang="ru-RU" sz="1200" b="1" dirty="0">
                <a:solidFill>
                  <a:schemeClr val="tx2"/>
                </a:solidFill>
              </a:rPr>
              <a:t>создания электронно-дырочной </a:t>
            </a:r>
            <a:r>
              <a:rPr lang="ru-RU" sz="1200" b="1" dirty="0" smtClean="0">
                <a:solidFill>
                  <a:schemeClr val="tx2"/>
                </a:solidFill>
              </a:rPr>
              <a:t>пары</a:t>
            </a:r>
            <a:r>
              <a:rPr lang="ru-RU" sz="1200" dirty="0" smtClean="0"/>
              <a:t>.</a:t>
            </a:r>
          </a:p>
          <a:p>
            <a:endParaRPr lang="ru-RU" sz="12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ru-RU" sz="1200" dirty="0" smtClean="0"/>
              <a:t>Для </a:t>
            </a:r>
            <a:r>
              <a:rPr lang="ru-RU" sz="1200" dirty="0"/>
              <a:t>кремния —</a:t>
            </a:r>
            <a:r>
              <a:rPr lang="ru-RU" sz="1200" dirty="0" smtClean="0"/>
              <a:t> </a:t>
            </a:r>
            <a:r>
              <a:rPr lang="ru-RU" sz="1200" dirty="0"/>
              <a:t>3.6 </a:t>
            </a:r>
            <a:r>
              <a:rPr lang="ru-RU" sz="1200" dirty="0" smtClean="0"/>
              <a:t>эВ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1200" dirty="0" smtClean="0"/>
              <a:t>для </a:t>
            </a:r>
            <a:r>
              <a:rPr lang="ru-RU" sz="1200" dirty="0"/>
              <a:t>его оксида — 17 </a:t>
            </a:r>
            <a:r>
              <a:rPr lang="ru-RU" sz="1200" dirty="0" smtClean="0"/>
              <a:t>эВ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1200" dirty="0" smtClean="0"/>
              <a:t>для </a:t>
            </a:r>
            <a:r>
              <a:rPr lang="ru-RU" sz="1200" dirty="0"/>
              <a:t>арсенида галлия — 4.8 </a:t>
            </a:r>
            <a:r>
              <a:rPr lang="ru-RU" sz="1200" dirty="0" smtClean="0"/>
              <a:t>эВ.</a:t>
            </a:r>
          </a:p>
          <a:p>
            <a:pPr marL="139700" indent="0"/>
            <a:endParaRPr lang="ru-RU" sz="1200" dirty="0"/>
          </a:p>
          <a:p>
            <a:pPr marL="139700" indent="0"/>
            <a:r>
              <a:rPr lang="ru-RU" sz="1200" dirty="0" smtClean="0"/>
              <a:t>Также </a:t>
            </a:r>
            <a:r>
              <a:rPr lang="ru-RU" sz="1200" dirty="0"/>
              <a:t>прилетевшая частица может не ионизировать атом, а </a:t>
            </a:r>
            <a:r>
              <a:rPr lang="ru-RU" sz="1200" b="1" dirty="0" smtClean="0">
                <a:solidFill>
                  <a:schemeClr val="tx2"/>
                </a:solidFill>
              </a:rPr>
              <a:t>«сдвинуть» </a:t>
            </a:r>
            <a:r>
              <a:rPr lang="ru-RU" sz="1200" b="1" dirty="0">
                <a:solidFill>
                  <a:schemeClr val="tx2"/>
                </a:solidFill>
              </a:rPr>
              <a:t>его с правильного места в кристаллической решетке </a:t>
            </a:r>
            <a:r>
              <a:rPr lang="ru-RU" sz="1200" dirty="0"/>
              <a:t>(в кремнии для этого нужно передать атому 21 эВ).</a:t>
            </a:r>
            <a:endParaRPr lang="ru-RU" sz="1200" b="1" dirty="0">
              <a:solidFill>
                <a:schemeClr val="tx1"/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8519" y="1629420"/>
            <a:ext cx="3532236" cy="2092850"/>
          </a:xfrm>
          <a:prstGeom prst="rect">
            <a:avLst/>
          </a:prstGeom>
        </p:spPr>
      </p:pic>
      <p:sp>
        <p:nvSpPr>
          <p:cNvPr id="7" name="Прямоугольник 6"/>
          <p:cNvSpPr/>
          <p:nvPr/>
        </p:nvSpPr>
        <p:spPr>
          <a:xfrm>
            <a:off x="8702040" y="0"/>
            <a:ext cx="44196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Clr>
                <a:srgbClr val="F8F2F2"/>
              </a:buClr>
              <a:buSzPts val="3000"/>
            </a:pPr>
            <a:r>
              <a:rPr lang="ru-RU" sz="1600" b="1" dirty="0" smtClean="0">
                <a:solidFill>
                  <a:srgbClr val="69E7FF"/>
                </a:solidFill>
                <a:latin typeface="Nunito" pitchFamily="2" charset="-52"/>
                <a:sym typeface="Onest ExtraLight"/>
              </a:rPr>
              <a:t>41</a:t>
            </a:r>
            <a:endParaRPr lang="en" sz="1600" b="1" dirty="0">
              <a:solidFill>
                <a:srgbClr val="69E7FF"/>
              </a:solidFill>
              <a:latin typeface="Nunito" pitchFamily="2" charset="-52"/>
              <a:sym typeface="Onest ExtraLight"/>
            </a:endParaRPr>
          </a:p>
        </p:txBody>
      </p:sp>
    </p:spTree>
    <p:extLst>
      <p:ext uri="{BB962C8B-B14F-4D97-AF65-F5344CB8AC3E}">
        <p14:creationId xmlns:p14="http://schemas.microsoft.com/office/powerpoint/2010/main" val="77857645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22545" y="713158"/>
            <a:ext cx="7704000" cy="572700"/>
          </a:xfrm>
        </p:spPr>
        <p:txBody>
          <a:bodyPr/>
          <a:lstStyle/>
          <a:p>
            <a:r>
              <a:rPr lang="ru-RU" sz="3200" dirty="0"/>
              <a:t>Гамма и рентгеновское излучение</a:t>
            </a:r>
            <a:endParaRPr lang="ru-RU" dirty="0"/>
          </a:p>
        </p:txBody>
      </p:sp>
      <p:sp>
        <p:nvSpPr>
          <p:cNvPr id="5" name="Подзаголовок 3"/>
          <p:cNvSpPr txBox="1">
            <a:spLocks/>
          </p:cNvSpPr>
          <p:nvPr/>
        </p:nvSpPr>
        <p:spPr>
          <a:xfrm>
            <a:off x="922545" y="1583871"/>
            <a:ext cx="7298909" cy="2630619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ru-RU" sz="1600" dirty="0" smtClean="0">
                <a:solidFill>
                  <a:schemeClr val="tx1"/>
                </a:solidFill>
                <a:latin typeface="Onest" pitchFamily="2" charset="0"/>
              </a:rPr>
              <a:t>Когда гамма и рентгеновское излучение проходит через микросхему — в </a:t>
            </a:r>
            <a:r>
              <a:rPr lang="ru-RU" sz="1600" b="1" dirty="0" err="1" smtClean="0">
                <a:solidFill>
                  <a:schemeClr val="tx2"/>
                </a:solidFill>
                <a:latin typeface="Onest" pitchFamily="2" charset="0"/>
              </a:rPr>
              <a:t>подзатворном</a:t>
            </a:r>
            <a:r>
              <a:rPr lang="ru-RU" sz="1600" b="1" dirty="0" smtClean="0">
                <a:solidFill>
                  <a:schemeClr val="tx2"/>
                </a:solidFill>
                <a:latin typeface="Onest" pitchFamily="2" charset="0"/>
              </a:rPr>
              <a:t> диэлектрике транзисторов начинает постепенно накапливаться заряд</a:t>
            </a:r>
            <a:r>
              <a:rPr lang="ru-RU" sz="1600" dirty="0" smtClean="0">
                <a:solidFill>
                  <a:schemeClr val="tx1"/>
                </a:solidFill>
                <a:latin typeface="Onest" pitchFamily="2" charset="0"/>
              </a:rPr>
              <a:t>, и соответственно начинают изменятся параметры транзисторов.</a:t>
            </a:r>
          </a:p>
          <a:p>
            <a:endParaRPr lang="ru-RU" sz="1600" dirty="0">
              <a:solidFill>
                <a:schemeClr val="tx1"/>
              </a:solidFill>
              <a:latin typeface="Onest" pitchFamily="2" charset="0"/>
            </a:endParaRPr>
          </a:p>
          <a:p>
            <a:r>
              <a:rPr lang="ru-RU" sz="1600" dirty="0" smtClean="0">
                <a:solidFill>
                  <a:schemeClr val="tx1"/>
                </a:solidFill>
                <a:latin typeface="Onest" pitchFamily="2" charset="0"/>
              </a:rPr>
              <a:t>Происходит </a:t>
            </a:r>
            <a:r>
              <a:rPr lang="ru-RU" sz="1600" b="1" dirty="0">
                <a:solidFill>
                  <a:schemeClr val="tx2"/>
                </a:solidFill>
                <a:latin typeface="Onest" pitchFamily="2" charset="0"/>
              </a:rPr>
              <a:t>смещение пороговых напряжений </a:t>
            </a:r>
            <a:r>
              <a:rPr lang="ru-RU" sz="1600" dirty="0">
                <a:solidFill>
                  <a:schemeClr val="tx1"/>
                </a:solidFill>
                <a:latin typeface="Onest" pitchFamily="2" charset="0"/>
              </a:rPr>
              <a:t>и </a:t>
            </a:r>
            <a:r>
              <a:rPr lang="ru-RU" sz="1600" b="1" dirty="0">
                <a:solidFill>
                  <a:schemeClr val="tx2"/>
                </a:solidFill>
                <a:latin typeface="Onest" pitchFamily="2" charset="0"/>
              </a:rPr>
              <a:t>увеличение токов утечки</a:t>
            </a:r>
            <a:r>
              <a:rPr lang="ru-RU" sz="1600" dirty="0">
                <a:solidFill>
                  <a:schemeClr val="tx1"/>
                </a:solidFill>
                <a:latin typeface="Onest" pitchFamily="2" charset="0"/>
              </a:rPr>
              <a:t>, изменяется </a:t>
            </a:r>
            <a:r>
              <a:rPr lang="ru-RU" sz="1600" b="1" dirty="0">
                <a:solidFill>
                  <a:schemeClr val="tx2"/>
                </a:solidFill>
                <a:latin typeface="Onest" pitchFamily="2" charset="0"/>
              </a:rPr>
              <a:t>время нарастания и спада фронтов</a:t>
            </a:r>
            <a:r>
              <a:rPr lang="ru-RU" sz="1600" dirty="0">
                <a:solidFill>
                  <a:schemeClr val="tx1"/>
                </a:solidFill>
                <a:latin typeface="Onest" pitchFamily="2" charset="0"/>
              </a:rPr>
              <a:t> и т.д. При этом старение интегральной схемы и степень разрушения зависят от суммарной дозы полученной </a:t>
            </a:r>
            <a:r>
              <a:rPr lang="ru-RU" sz="1600" dirty="0" smtClean="0">
                <a:solidFill>
                  <a:schemeClr val="tx1"/>
                </a:solidFill>
                <a:latin typeface="Onest" pitchFamily="2" charset="0"/>
              </a:rPr>
              <a:t>радиации и </a:t>
            </a:r>
            <a:r>
              <a:rPr lang="ru-RU" sz="1600" dirty="0">
                <a:solidFill>
                  <a:schemeClr val="tx1"/>
                </a:solidFill>
                <a:latin typeface="Onest" pitchFamily="2" charset="0"/>
              </a:rPr>
              <a:t>интенсивности облучения.</a:t>
            </a:r>
          </a:p>
          <a:p>
            <a:endParaRPr lang="ru-RU" sz="1600" dirty="0" smtClean="0">
              <a:solidFill>
                <a:schemeClr val="tx1"/>
              </a:solidFill>
              <a:latin typeface="Onest" pitchFamily="2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8702040" y="0"/>
            <a:ext cx="44196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Clr>
                <a:srgbClr val="F8F2F2"/>
              </a:buClr>
              <a:buSzPts val="3000"/>
            </a:pPr>
            <a:r>
              <a:rPr lang="ru-RU" sz="1600" b="1" dirty="0" smtClean="0">
                <a:solidFill>
                  <a:srgbClr val="69E7FF"/>
                </a:solidFill>
                <a:latin typeface="Nunito" pitchFamily="2" charset="-52"/>
                <a:sym typeface="Onest ExtraLight"/>
              </a:rPr>
              <a:t>42</a:t>
            </a:r>
            <a:endParaRPr lang="en" sz="1600" b="1" dirty="0">
              <a:solidFill>
                <a:srgbClr val="69E7FF"/>
              </a:solidFill>
              <a:latin typeface="Nunito" pitchFamily="2" charset="-52"/>
              <a:sym typeface="Onest ExtraLight"/>
            </a:endParaRPr>
          </a:p>
        </p:txBody>
      </p:sp>
    </p:spTree>
    <p:extLst>
      <p:ext uri="{BB962C8B-B14F-4D97-AF65-F5344CB8AC3E}">
        <p14:creationId xmlns:p14="http://schemas.microsoft.com/office/powerpoint/2010/main" val="36954709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22545" y="713158"/>
            <a:ext cx="7704000" cy="572700"/>
          </a:xfrm>
        </p:spPr>
        <p:txBody>
          <a:bodyPr/>
          <a:lstStyle/>
          <a:p>
            <a:r>
              <a:rPr lang="ru-RU" sz="3200" dirty="0"/>
              <a:t>Гамма и рентгеновское излучение</a:t>
            </a:r>
            <a:endParaRPr lang="ru-RU" dirty="0"/>
          </a:p>
        </p:txBody>
      </p:sp>
      <p:sp>
        <p:nvSpPr>
          <p:cNvPr id="5" name="Подзаголовок 3"/>
          <p:cNvSpPr txBox="1">
            <a:spLocks/>
          </p:cNvSpPr>
          <p:nvPr/>
        </p:nvSpPr>
        <p:spPr>
          <a:xfrm>
            <a:off x="922545" y="1583871"/>
            <a:ext cx="7298909" cy="2630619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ru-RU" sz="1600" dirty="0">
                <a:solidFill>
                  <a:schemeClr val="tx1"/>
                </a:solidFill>
                <a:latin typeface="Onest" pitchFamily="2" charset="0"/>
              </a:rPr>
              <a:t>Другой специфический для </a:t>
            </a:r>
            <a:r>
              <a:rPr lang="ru-RU" sz="1600" dirty="0" smtClean="0">
                <a:solidFill>
                  <a:schemeClr val="tx1"/>
                </a:solidFill>
                <a:latin typeface="Onest" pitchFamily="2" charset="0"/>
              </a:rPr>
              <a:t>транзисторов </a:t>
            </a:r>
            <a:r>
              <a:rPr lang="ru-RU" sz="1600" dirty="0">
                <a:solidFill>
                  <a:schemeClr val="tx1"/>
                </a:solidFill>
                <a:latin typeface="Onest" pitchFamily="2" charset="0"/>
              </a:rPr>
              <a:t>дозовый эффект состоит в том, что они могут (не </a:t>
            </a:r>
            <a:r>
              <a:rPr lang="ru-RU" sz="1600" dirty="0" smtClean="0">
                <a:solidFill>
                  <a:schemeClr val="tx1"/>
                </a:solidFill>
                <a:latin typeface="Onest" pitchFamily="2" charset="0"/>
              </a:rPr>
              <a:t>обязательно) реагировать </a:t>
            </a:r>
            <a:r>
              <a:rPr lang="ru-RU" sz="1600" dirty="0">
                <a:solidFill>
                  <a:schemeClr val="tx1"/>
                </a:solidFill>
                <a:latin typeface="Onest" pitchFamily="2" charset="0"/>
              </a:rPr>
              <a:t>не только на уровень набранной дозы, но и на скорость ее набора — чем медленнее набирается доза, тем хуже </a:t>
            </a:r>
            <a:r>
              <a:rPr lang="ru-RU" sz="1600" dirty="0" smtClean="0">
                <a:solidFill>
                  <a:schemeClr val="tx1"/>
                </a:solidFill>
                <a:latin typeface="Onest" pitchFamily="2" charset="0"/>
              </a:rPr>
              <a:t>стойкость.</a:t>
            </a:r>
          </a:p>
          <a:p>
            <a:endParaRPr lang="ru-RU" sz="1600" dirty="0">
              <a:solidFill>
                <a:schemeClr val="tx1"/>
              </a:solidFill>
              <a:latin typeface="Onest" pitchFamily="2" charset="0"/>
            </a:endParaRPr>
          </a:p>
          <a:p>
            <a:r>
              <a:rPr lang="ru-RU" sz="1600" dirty="0" smtClean="0">
                <a:solidFill>
                  <a:schemeClr val="tx1"/>
                </a:solidFill>
                <a:latin typeface="Onest" pitchFamily="2" charset="0"/>
              </a:rPr>
              <a:t>Этот </a:t>
            </a:r>
            <a:r>
              <a:rPr lang="ru-RU" sz="1600" dirty="0">
                <a:solidFill>
                  <a:schemeClr val="tx1"/>
                </a:solidFill>
                <a:latin typeface="Onest" pitchFamily="2" charset="0"/>
              </a:rPr>
              <a:t>эффект называется </a:t>
            </a:r>
            <a:r>
              <a:rPr lang="ru-RU" sz="1600" b="1" dirty="0">
                <a:solidFill>
                  <a:schemeClr val="tx2"/>
                </a:solidFill>
                <a:latin typeface="Onest" pitchFamily="2" charset="0"/>
              </a:rPr>
              <a:t>ELDRS (</a:t>
            </a:r>
            <a:r>
              <a:rPr lang="ru-RU" sz="1600" b="1" dirty="0" err="1">
                <a:solidFill>
                  <a:schemeClr val="tx2"/>
                </a:solidFill>
                <a:latin typeface="Onest" pitchFamily="2" charset="0"/>
              </a:rPr>
              <a:t>Enhanced</a:t>
            </a:r>
            <a:r>
              <a:rPr lang="ru-RU" sz="1600" b="1" dirty="0">
                <a:solidFill>
                  <a:schemeClr val="tx2"/>
                </a:solidFill>
                <a:latin typeface="Onest" pitchFamily="2" charset="0"/>
              </a:rPr>
              <a:t> Low </a:t>
            </a:r>
            <a:r>
              <a:rPr lang="ru-RU" sz="1600" b="1" dirty="0" err="1">
                <a:solidFill>
                  <a:schemeClr val="tx2"/>
                </a:solidFill>
                <a:latin typeface="Onest" pitchFamily="2" charset="0"/>
              </a:rPr>
              <a:t>Dose</a:t>
            </a:r>
            <a:r>
              <a:rPr lang="ru-RU" sz="1600" b="1" dirty="0">
                <a:solidFill>
                  <a:schemeClr val="tx2"/>
                </a:solidFill>
                <a:latin typeface="Onest" pitchFamily="2" charset="0"/>
              </a:rPr>
              <a:t> </a:t>
            </a:r>
            <a:r>
              <a:rPr lang="ru-RU" sz="1600" b="1" dirty="0" err="1">
                <a:solidFill>
                  <a:schemeClr val="tx2"/>
                </a:solidFill>
                <a:latin typeface="Onest" pitchFamily="2" charset="0"/>
              </a:rPr>
              <a:t>Rate</a:t>
            </a:r>
            <a:r>
              <a:rPr lang="ru-RU" sz="1600" b="1" dirty="0">
                <a:solidFill>
                  <a:schemeClr val="tx2"/>
                </a:solidFill>
                <a:latin typeface="Onest" pitchFamily="2" charset="0"/>
              </a:rPr>
              <a:t> </a:t>
            </a:r>
            <a:r>
              <a:rPr lang="ru-RU" sz="1600" b="1" dirty="0" err="1">
                <a:solidFill>
                  <a:schemeClr val="tx2"/>
                </a:solidFill>
                <a:latin typeface="Onest" pitchFamily="2" charset="0"/>
              </a:rPr>
              <a:t>Sensitivity</a:t>
            </a:r>
            <a:r>
              <a:rPr lang="ru-RU" sz="1600" b="1" dirty="0">
                <a:solidFill>
                  <a:schemeClr val="tx2"/>
                </a:solidFill>
                <a:latin typeface="Onest" pitchFamily="2" charset="0"/>
              </a:rPr>
              <a:t>)</a:t>
            </a:r>
            <a:r>
              <a:rPr lang="ru-RU" sz="1600" dirty="0">
                <a:solidFill>
                  <a:schemeClr val="tx1"/>
                </a:solidFill>
                <a:latin typeface="Onest" pitchFamily="2" charset="0"/>
              </a:rPr>
              <a:t> и он сильно усложняет и удорожает </a:t>
            </a:r>
            <a:r>
              <a:rPr lang="ru-RU" sz="1600" dirty="0" smtClean="0">
                <a:solidFill>
                  <a:schemeClr val="tx1"/>
                </a:solidFill>
                <a:latin typeface="Onest" pitchFamily="2" charset="0"/>
              </a:rPr>
              <a:t>тестирование </a:t>
            </a:r>
            <a:r>
              <a:rPr lang="ru-RU" sz="1600" dirty="0">
                <a:solidFill>
                  <a:schemeClr val="tx1"/>
                </a:solidFill>
                <a:latin typeface="Onest" pitchFamily="2" charset="0"/>
              </a:rPr>
              <a:t>КМОП-схем</a:t>
            </a:r>
            <a:endParaRPr lang="ru-RU" sz="1600" dirty="0" smtClean="0">
              <a:solidFill>
                <a:schemeClr val="tx1"/>
              </a:solidFill>
              <a:latin typeface="Onest" pitchFamily="2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8702040" y="0"/>
            <a:ext cx="44196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Clr>
                <a:srgbClr val="F8F2F2"/>
              </a:buClr>
              <a:buSzPts val="3000"/>
            </a:pPr>
            <a:r>
              <a:rPr lang="ru-RU" sz="1600" b="1" dirty="0" smtClean="0">
                <a:solidFill>
                  <a:srgbClr val="69E7FF"/>
                </a:solidFill>
                <a:latin typeface="Nunito" pitchFamily="2" charset="-52"/>
                <a:sym typeface="Onest ExtraLight"/>
              </a:rPr>
              <a:t>43</a:t>
            </a:r>
            <a:endParaRPr lang="en" sz="1600" b="1" dirty="0">
              <a:solidFill>
                <a:srgbClr val="69E7FF"/>
              </a:solidFill>
              <a:latin typeface="Nunito" pitchFamily="2" charset="-52"/>
              <a:sym typeface="Onest ExtraLight"/>
            </a:endParaRPr>
          </a:p>
        </p:txBody>
      </p:sp>
    </p:spTree>
    <p:extLst>
      <p:ext uri="{BB962C8B-B14F-4D97-AF65-F5344CB8AC3E}">
        <p14:creationId xmlns:p14="http://schemas.microsoft.com/office/powerpoint/2010/main" val="322401858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93945" y="598858"/>
            <a:ext cx="3291315" cy="1405202"/>
          </a:xfrm>
        </p:spPr>
        <p:txBody>
          <a:bodyPr/>
          <a:lstStyle/>
          <a:p>
            <a:r>
              <a:rPr lang="ru-RU" sz="3200" dirty="0"/>
              <a:t>Гамма и рентгеновское излучение</a:t>
            </a:r>
            <a:endParaRPr lang="ru-RU" dirty="0"/>
          </a:p>
        </p:txBody>
      </p:sp>
      <p:sp>
        <p:nvSpPr>
          <p:cNvPr id="5" name="Подзаголовок 3"/>
          <p:cNvSpPr txBox="1">
            <a:spLocks/>
          </p:cNvSpPr>
          <p:nvPr/>
        </p:nvSpPr>
        <p:spPr>
          <a:xfrm>
            <a:off x="831105" y="3078480"/>
            <a:ext cx="3306555" cy="1288724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ru-RU" sz="1600" dirty="0">
                <a:solidFill>
                  <a:schemeClr val="tx1"/>
                </a:solidFill>
                <a:latin typeface="Onest" pitchFamily="2" charset="0"/>
              </a:rPr>
              <a:t>Примеры расчетов набора полной поглощенной дозы за 10 лет на различных круговых орбитах за защитой в 1г/см^2.</a:t>
            </a:r>
            <a:endParaRPr lang="ru-RU" sz="1600" dirty="0" smtClean="0">
              <a:solidFill>
                <a:schemeClr val="tx1"/>
              </a:solidFill>
              <a:latin typeface="Onest" pitchFamily="2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3145" y="690554"/>
            <a:ext cx="4343400" cy="3676650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8702040" y="0"/>
            <a:ext cx="44196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Clr>
                <a:srgbClr val="F8F2F2"/>
              </a:buClr>
              <a:buSzPts val="3000"/>
            </a:pPr>
            <a:r>
              <a:rPr lang="ru-RU" sz="1600" b="1" dirty="0" smtClean="0">
                <a:solidFill>
                  <a:srgbClr val="69E7FF"/>
                </a:solidFill>
                <a:latin typeface="Nunito" pitchFamily="2" charset="-52"/>
                <a:sym typeface="Onest ExtraLight"/>
              </a:rPr>
              <a:t>44</a:t>
            </a:r>
            <a:endParaRPr lang="en" sz="1600" b="1" dirty="0">
              <a:solidFill>
                <a:srgbClr val="69E7FF"/>
              </a:solidFill>
              <a:latin typeface="Nunito" pitchFamily="2" charset="-52"/>
              <a:sym typeface="Onest ExtraLight"/>
            </a:endParaRPr>
          </a:p>
        </p:txBody>
      </p:sp>
    </p:spTree>
    <p:extLst>
      <p:ext uri="{BB962C8B-B14F-4D97-AF65-F5344CB8AC3E}">
        <p14:creationId xmlns:p14="http://schemas.microsoft.com/office/powerpoint/2010/main" val="128313950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08858" y="551790"/>
            <a:ext cx="2806871" cy="989400"/>
          </a:xfrm>
        </p:spPr>
        <p:txBody>
          <a:bodyPr/>
          <a:lstStyle/>
          <a:p>
            <a:r>
              <a:rPr lang="ru-RU" dirty="0" smtClean="0"/>
              <a:t>Доза</a:t>
            </a:r>
            <a:endParaRPr lang="ru-RU" dirty="0"/>
          </a:p>
        </p:txBody>
      </p:sp>
      <p:sp>
        <p:nvSpPr>
          <p:cNvPr id="4" name="Подзаголовок 3"/>
          <p:cNvSpPr>
            <a:spLocks noGrp="1"/>
          </p:cNvSpPr>
          <p:nvPr>
            <p:ph type="subTitle" idx="1"/>
          </p:nvPr>
        </p:nvSpPr>
        <p:spPr>
          <a:xfrm>
            <a:off x="465719" y="1541190"/>
            <a:ext cx="3982528" cy="2996433"/>
          </a:xfrm>
        </p:spPr>
        <p:txBody>
          <a:bodyPr/>
          <a:lstStyle/>
          <a:p>
            <a:r>
              <a:rPr lang="ru-RU" dirty="0" smtClean="0"/>
              <a:t>	На </a:t>
            </a:r>
            <a:r>
              <a:rPr lang="ru-RU" dirty="0"/>
              <a:t>низкой орбите 300-500км </a:t>
            </a:r>
            <a:r>
              <a:rPr lang="ru-RU" dirty="0" smtClean="0"/>
              <a:t>годовая </a:t>
            </a:r>
            <a:r>
              <a:rPr lang="ru-RU" dirty="0"/>
              <a:t>доза может быть </a:t>
            </a:r>
            <a:r>
              <a:rPr lang="ru-RU" b="1" dirty="0" smtClean="0">
                <a:solidFill>
                  <a:schemeClr val="tx2"/>
                </a:solidFill>
              </a:rPr>
              <a:t>100 </a:t>
            </a:r>
            <a:r>
              <a:rPr lang="ru-RU" b="1" dirty="0">
                <a:solidFill>
                  <a:schemeClr val="tx2"/>
                </a:solidFill>
              </a:rPr>
              <a:t>рад и </a:t>
            </a:r>
            <a:r>
              <a:rPr lang="ru-RU" b="1" dirty="0" smtClean="0">
                <a:solidFill>
                  <a:schemeClr val="tx2"/>
                </a:solidFill>
              </a:rPr>
              <a:t>менее</a:t>
            </a:r>
            <a:r>
              <a:rPr lang="ru-RU" dirty="0" smtClean="0"/>
              <a:t>.</a:t>
            </a:r>
          </a:p>
          <a:p>
            <a:endParaRPr lang="ru-RU" dirty="0" smtClean="0"/>
          </a:p>
          <a:p>
            <a:r>
              <a:rPr lang="ru-RU" dirty="0"/>
              <a:t>	</a:t>
            </a:r>
            <a:r>
              <a:rPr lang="ru-RU" dirty="0" smtClean="0"/>
              <a:t>На </a:t>
            </a:r>
            <a:r>
              <a:rPr lang="ru-RU" dirty="0"/>
              <a:t>высоких орбитах &gt;</a:t>
            </a:r>
            <a:r>
              <a:rPr lang="ru-RU" dirty="0" smtClean="0"/>
              <a:t>1000 км </a:t>
            </a:r>
            <a:r>
              <a:rPr lang="ru-RU" dirty="0"/>
              <a:t>годовая доза может быть </a:t>
            </a:r>
            <a:r>
              <a:rPr lang="ru-RU" b="1" dirty="0" smtClean="0">
                <a:solidFill>
                  <a:schemeClr val="tx2"/>
                </a:solidFill>
              </a:rPr>
              <a:t>10 000-20 000 </a:t>
            </a:r>
            <a:r>
              <a:rPr lang="ru-RU" b="1" dirty="0">
                <a:solidFill>
                  <a:schemeClr val="tx2"/>
                </a:solidFill>
              </a:rPr>
              <a:t>рад</a:t>
            </a:r>
            <a:r>
              <a:rPr lang="ru-RU" dirty="0"/>
              <a:t>, и обычные микросхемы наберут смертельную дозу </a:t>
            </a:r>
            <a:r>
              <a:rPr lang="ru-RU" b="1" dirty="0">
                <a:solidFill>
                  <a:schemeClr val="tx2"/>
                </a:solidFill>
              </a:rPr>
              <a:t>за считанные месяцы</a:t>
            </a:r>
            <a:r>
              <a:rPr lang="ru-RU" dirty="0"/>
              <a:t>.</a:t>
            </a:r>
          </a:p>
          <a:p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8619" y="364385"/>
            <a:ext cx="2568133" cy="4379495"/>
          </a:xfrm>
          <a:prstGeom prst="rect">
            <a:avLst/>
          </a:prstGeom>
        </p:spPr>
      </p:pic>
      <p:sp>
        <p:nvSpPr>
          <p:cNvPr id="7" name="Прямоугольник 6"/>
          <p:cNvSpPr/>
          <p:nvPr/>
        </p:nvSpPr>
        <p:spPr>
          <a:xfrm>
            <a:off x="8702040" y="0"/>
            <a:ext cx="44196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Clr>
                <a:srgbClr val="F8F2F2"/>
              </a:buClr>
              <a:buSzPts val="3000"/>
            </a:pPr>
            <a:r>
              <a:rPr lang="ru-RU" sz="1600" b="1" dirty="0" smtClean="0">
                <a:solidFill>
                  <a:srgbClr val="69E7FF"/>
                </a:solidFill>
                <a:latin typeface="Nunito" pitchFamily="2" charset="-52"/>
                <a:sym typeface="Onest ExtraLight"/>
              </a:rPr>
              <a:t>45</a:t>
            </a:r>
            <a:endParaRPr lang="en" sz="1600" b="1" dirty="0">
              <a:solidFill>
                <a:srgbClr val="69E7FF"/>
              </a:solidFill>
              <a:latin typeface="Nunito" pitchFamily="2" charset="-52"/>
              <a:sym typeface="Onest ExtraLight"/>
            </a:endParaRPr>
          </a:p>
        </p:txBody>
      </p:sp>
    </p:spTree>
    <p:extLst>
      <p:ext uri="{BB962C8B-B14F-4D97-AF65-F5344CB8AC3E}">
        <p14:creationId xmlns:p14="http://schemas.microsoft.com/office/powerpoint/2010/main" val="316539785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19999" y="685657"/>
            <a:ext cx="7704000" cy="572700"/>
          </a:xfrm>
        </p:spPr>
        <p:txBody>
          <a:bodyPr/>
          <a:lstStyle/>
          <a:p>
            <a:r>
              <a:rPr lang="ru-RU" sz="3200" dirty="0" smtClean="0"/>
              <a:t>Гамма </a:t>
            </a:r>
            <a:r>
              <a:rPr lang="ru-RU" sz="3200" dirty="0"/>
              <a:t>и рентгеновское излучение</a:t>
            </a:r>
            <a:endParaRPr lang="ru-RU" dirty="0"/>
          </a:p>
        </p:txBody>
      </p:sp>
      <p:sp>
        <p:nvSpPr>
          <p:cNvPr id="5" name="Подзаголовок 3"/>
          <p:cNvSpPr txBox="1">
            <a:spLocks/>
          </p:cNvSpPr>
          <p:nvPr/>
        </p:nvSpPr>
        <p:spPr>
          <a:xfrm>
            <a:off x="922545" y="1583871"/>
            <a:ext cx="5607795" cy="2630619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ru-RU" sz="1800" dirty="0">
                <a:solidFill>
                  <a:schemeClr val="tx1"/>
                </a:solidFill>
                <a:latin typeface="Onest" pitchFamily="2" charset="0"/>
              </a:rPr>
              <a:t>Обычная гражданская цифровая микросхема </a:t>
            </a:r>
            <a:r>
              <a:rPr lang="ru-RU" sz="1800" b="1" dirty="0">
                <a:solidFill>
                  <a:schemeClr val="tx2"/>
                </a:solidFill>
                <a:latin typeface="Onest" pitchFamily="2" charset="0"/>
              </a:rPr>
              <a:t>уже после 5000 рад может перестать нормально </a:t>
            </a:r>
            <a:r>
              <a:rPr lang="ru-RU" sz="1800" b="1" dirty="0" smtClean="0">
                <a:solidFill>
                  <a:schemeClr val="tx2"/>
                </a:solidFill>
                <a:latin typeface="Onest" pitchFamily="2" charset="0"/>
              </a:rPr>
              <a:t>работать</a:t>
            </a:r>
          </a:p>
          <a:p>
            <a:endParaRPr lang="ru-RU" sz="1800" dirty="0">
              <a:solidFill>
                <a:schemeClr val="tx1"/>
              </a:solidFill>
              <a:latin typeface="Onest" pitchFamily="2" charset="0"/>
            </a:endParaRPr>
          </a:p>
          <a:p>
            <a:r>
              <a:rPr lang="ru-RU" sz="1800" dirty="0" smtClean="0">
                <a:solidFill>
                  <a:schemeClr val="tx1"/>
                </a:solidFill>
                <a:latin typeface="Onest" pitchFamily="2" charset="0"/>
              </a:rPr>
              <a:t>(</a:t>
            </a:r>
            <a:r>
              <a:rPr lang="ru-RU" sz="1800" i="1" dirty="0" smtClean="0">
                <a:solidFill>
                  <a:schemeClr val="tx1"/>
                </a:solidFill>
                <a:latin typeface="Onest" pitchFamily="2" charset="0"/>
              </a:rPr>
              <a:t>впрочем</a:t>
            </a:r>
            <a:r>
              <a:rPr lang="ru-RU" sz="1800" i="1" dirty="0">
                <a:solidFill>
                  <a:schemeClr val="tx1"/>
                </a:solidFill>
                <a:latin typeface="Onest" pitchFamily="2" charset="0"/>
              </a:rPr>
              <a:t>, человек может перестать работать уже после 500-1000 рад</a:t>
            </a:r>
            <a:r>
              <a:rPr lang="ru-RU" sz="1800" dirty="0">
                <a:solidFill>
                  <a:schemeClr val="tx1"/>
                </a:solidFill>
                <a:latin typeface="Onest" pitchFamily="2" charset="0"/>
              </a:rPr>
              <a:t>).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8702040" y="0"/>
            <a:ext cx="44196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Clr>
                <a:srgbClr val="F8F2F2"/>
              </a:buClr>
              <a:buSzPts val="3000"/>
            </a:pPr>
            <a:r>
              <a:rPr lang="ru-RU" sz="1600" b="1" dirty="0" smtClean="0">
                <a:solidFill>
                  <a:srgbClr val="69E7FF"/>
                </a:solidFill>
                <a:latin typeface="Nunito" pitchFamily="2" charset="-52"/>
                <a:sym typeface="Onest ExtraLight"/>
              </a:rPr>
              <a:t>46</a:t>
            </a:r>
            <a:endParaRPr lang="en" sz="1600" b="1" dirty="0">
              <a:solidFill>
                <a:srgbClr val="69E7FF"/>
              </a:solidFill>
              <a:latin typeface="Nunito" pitchFamily="2" charset="-52"/>
              <a:sym typeface="Onest ExtraLight"/>
            </a:endParaRPr>
          </a:p>
        </p:txBody>
      </p:sp>
    </p:spTree>
    <p:extLst>
      <p:ext uri="{BB962C8B-B14F-4D97-AF65-F5344CB8AC3E}">
        <p14:creationId xmlns:p14="http://schemas.microsoft.com/office/powerpoint/2010/main" val="424724547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11892" y="1173794"/>
            <a:ext cx="3966983" cy="2971943"/>
          </a:xfrm>
        </p:spPr>
        <p:txBody>
          <a:bodyPr/>
          <a:lstStyle/>
          <a:p>
            <a:r>
              <a:rPr lang="ru-RU" sz="3200" dirty="0"/>
              <a:t>Влияние ионизирующего излучения на </a:t>
            </a:r>
            <a:r>
              <a:rPr lang="ru-RU" sz="3200" b="1" dirty="0" smtClean="0">
                <a:solidFill>
                  <a:schemeClr val="tx2"/>
                </a:solidFill>
              </a:rPr>
              <a:t>КМОП-транзистор</a:t>
            </a:r>
            <a:br>
              <a:rPr lang="ru-RU" sz="3200" b="1" dirty="0" smtClean="0">
                <a:solidFill>
                  <a:schemeClr val="tx2"/>
                </a:solidFill>
              </a:rPr>
            </a:br>
            <a:r>
              <a:rPr lang="ru-RU" sz="3200" b="1" dirty="0" smtClean="0">
                <a:solidFill>
                  <a:schemeClr val="tx2"/>
                </a:solidFill>
              </a:rPr>
              <a:t>n-типа</a:t>
            </a:r>
            <a:endParaRPr lang="ru-RU" b="1" dirty="0">
              <a:solidFill>
                <a:schemeClr val="tx2"/>
              </a:solidFill>
            </a:endParaRPr>
          </a:p>
        </p:txBody>
      </p:sp>
      <p:pic>
        <p:nvPicPr>
          <p:cNvPr id="4" name="Рисунок 3"/>
          <p:cNvPicPr/>
          <p:nvPr/>
        </p:nvPicPr>
        <p:blipFill>
          <a:blip r:embed="rId2"/>
          <a:stretch>
            <a:fillRect/>
          </a:stretch>
        </p:blipFill>
        <p:spPr>
          <a:xfrm>
            <a:off x="4730128" y="364385"/>
            <a:ext cx="4049487" cy="4372620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8702040" y="0"/>
            <a:ext cx="44196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Clr>
                <a:srgbClr val="F8F2F2"/>
              </a:buClr>
              <a:buSzPts val="3000"/>
            </a:pPr>
            <a:r>
              <a:rPr lang="ru-RU" sz="1600" b="1" dirty="0" smtClean="0">
                <a:solidFill>
                  <a:srgbClr val="69E7FF"/>
                </a:solidFill>
                <a:latin typeface="Nunito" pitchFamily="2" charset="-52"/>
                <a:sym typeface="Onest ExtraLight"/>
              </a:rPr>
              <a:t>47</a:t>
            </a:r>
            <a:endParaRPr lang="en" sz="1600" b="1" dirty="0">
              <a:solidFill>
                <a:srgbClr val="69E7FF"/>
              </a:solidFill>
              <a:latin typeface="Nunito" pitchFamily="2" charset="-52"/>
              <a:sym typeface="Onest ExtraLight"/>
            </a:endParaRPr>
          </a:p>
        </p:txBody>
      </p:sp>
    </p:spTree>
    <p:extLst>
      <p:ext uri="{BB962C8B-B14F-4D97-AF65-F5344CB8AC3E}">
        <p14:creationId xmlns:p14="http://schemas.microsoft.com/office/powerpoint/2010/main" val="376158381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22546" y="651281"/>
            <a:ext cx="7704000" cy="572700"/>
          </a:xfrm>
        </p:spPr>
        <p:txBody>
          <a:bodyPr/>
          <a:lstStyle/>
          <a:p>
            <a:r>
              <a:rPr lang="ru-RU" sz="3200" dirty="0" smtClean="0"/>
              <a:t>Гамма </a:t>
            </a:r>
            <a:r>
              <a:rPr lang="ru-RU" sz="3200" dirty="0"/>
              <a:t>и рентгеновское излучение</a:t>
            </a:r>
            <a:endParaRPr lang="ru-RU" dirty="0"/>
          </a:p>
        </p:txBody>
      </p:sp>
      <p:sp>
        <p:nvSpPr>
          <p:cNvPr id="5" name="Подзаголовок 3"/>
          <p:cNvSpPr txBox="1">
            <a:spLocks/>
          </p:cNvSpPr>
          <p:nvPr/>
        </p:nvSpPr>
        <p:spPr>
          <a:xfrm>
            <a:off x="922546" y="1583871"/>
            <a:ext cx="3518826" cy="2630619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ru-RU" sz="1800" dirty="0" smtClean="0">
                <a:solidFill>
                  <a:schemeClr val="tx1"/>
                </a:solidFill>
                <a:latin typeface="Onest" pitchFamily="2" charset="0"/>
              </a:rPr>
              <a:t>Гамма </a:t>
            </a:r>
            <a:r>
              <a:rPr lang="ru-RU" sz="1800" dirty="0">
                <a:solidFill>
                  <a:schemeClr val="tx1"/>
                </a:solidFill>
                <a:latin typeface="Onest" pitchFamily="2" charset="0"/>
              </a:rPr>
              <a:t>и рентгеновское излучение заставляет все </a:t>
            </a:r>
            <a:r>
              <a:rPr lang="ru-RU" sz="1800" dirty="0" smtClean="0">
                <a:solidFill>
                  <a:schemeClr val="tx1"/>
                </a:solidFill>
                <a:latin typeface="Onest" pitchFamily="2" charset="0"/>
              </a:rPr>
              <a:t>p-n </a:t>
            </a:r>
            <a:r>
              <a:rPr lang="ru-RU" sz="1800" dirty="0">
                <a:solidFill>
                  <a:schemeClr val="tx1"/>
                </a:solidFill>
                <a:latin typeface="Onest" pitchFamily="2" charset="0"/>
              </a:rPr>
              <a:t>переходы внутри микросхемы </a:t>
            </a:r>
            <a:r>
              <a:rPr lang="ru-RU" sz="1800" b="1" dirty="0">
                <a:solidFill>
                  <a:schemeClr val="tx2"/>
                </a:solidFill>
                <a:latin typeface="Onest" pitchFamily="2" charset="0"/>
              </a:rPr>
              <a:t>работать как маленькие «солнечные батареи»</a:t>
            </a:r>
            <a:r>
              <a:rPr lang="ru-RU" sz="1800" dirty="0">
                <a:solidFill>
                  <a:schemeClr val="tx1"/>
                </a:solidFill>
                <a:latin typeface="Onest" pitchFamily="2" charset="0"/>
              </a:rPr>
              <a:t> — и </a:t>
            </a:r>
            <a:r>
              <a:rPr lang="ru-RU" sz="1800" dirty="0" smtClean="0">
                <a:solidFill>
                  <a:schemeClr val="tx1"/>
                </a:solidFill>
                <a:latin typeface="Onest" pitchFamily="2" charset="0"/>
              </a:rPr>
              <a:t>могут нарушить </a:t>
            </a:r>
            <a:r>
              <a:rPr lang="ru-RU" sz="1800" dirty="0">
                <a:solidFill>
                  <a:schemeClr val="tx1"/>
                </a:solidFill>
                <a:latin typeface="Onest" pitchFamily="2" charset="0"/>
              </a:rPr>
              <a:t>работу микросхемы </a:t>
            </a:r>
            <a:r>
              <a:rPr lang="ru-RU" sz="1800" b="1" dirty="0">
                <a:solidFill>
                  <a:schemeClr val="tx2"/>
                </a:solidFill>
                <a:latin typeface="Onest" pitchFamily="2" charset="0"/>
              </a:rPr>
              <a:t>за счет фотоэффекта</a:t>
            </a:r>
            <a:r>
              <a:rPr lang="ru-RU" sz="1800" dirty="0">
                <a:solidFill>
                  <a:schemeClr val="tx1"/>
                </a:solidFill>
                <a:latin typeface="Onest" pitchFamily="2" charset="0"/>
              </a:rPr>
              <a:t>.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5025762" y="1650044"/>
            <a:ext cx="2695074" cy="229631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3473" y="1646707"/>
            <a:ext cx="2299651" cy="2299651"/>
          </a:xfrm>
          <a:prstGeom prst="rect">
            <a:avLst/>
          </a:prstGeom>
        </p:spPr>
      </p:pic>
      <p:sp>
        <p:nvSpPr>
          <p:cNvPr id="7" name="Прямоугольник 6"/>
          <p:cNvSpPr/>
          <p:nvPr/>
        </p:nvSpPr>
        <p:spPr>
          <a:xfrm>
            <a:off x="8702040" y="0"/>
            <a:ext cx="44196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Clr>
                <a:srgbClr val="F8F2F2"/>
              </a:buClr>
              <a:buSzPts val="3000"/>
            </a:pPr>
            <a:r>
              <a:rPr lang="ru-RU" sz="1600" b="1" dirty="0" smtClean="0">
                <a:solidFill>
                  <a:srgbClr val="69E7FF"/>
                </a:solidFill>
                <a:latin typeface="Nunito" pitchFamily="2" charset="-52"/>
                <a:sym typeface="Onest ExtraLight"/>
              </a:rPr>
              <a:t>48</a:t>
            </a:r>
            <a:endParaRPr lang="en" sz="1600" b="1" dirty="0">
              <a:solidFill>
                <a:srgbClr val="69E7FF"/>
              </a:solidFill>
              <a:latin typeface="Nunito" pitchFamily="2" charset="-52"/>
              <a:sym typeface="Onest ExtraLight"/>
            </a:endParaRPr>
          </a:p>
        </p:txBody>
      </p:sp>
    </p:spTree>
    <p:extLst>
      <p:ext uri="{BB962C8B-B14F-4D97-AF65-F5344CB8AC3E}">
        <p14:creationId xmlns:p14="http://schemas.microsoft.com/office/powerpoint/2010/main" val="10567371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Picture background"/>
          <p:cNvPicPr>
            <a:picLocks noGrp="1" noChangeAspect="1" noChangeArrowheads="1"/>
          </p:cNvPicPr>
          <p:nvPr>
            <p:ph type="pic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96" b="12396"/>
          <a:stretch>
            <a:fillRect/>
          </a:stretch>
        </p:blipFill>
        <p:spPr bwMode="auto">
          <a:xfrm>
            <a:off x="-25" y="-6850"/>
            <a:ext cx="9144000" cy="515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3" name="Google Shape;573;p46"/>
          <p:cNvSpPr txBox="1">
            <a:spLocks noGrp="1"/>
          </p:cNvSpPr>
          <p:nvPr>
            <p:ph type="title"/>
          </p:nvPr>
        </p:nvSpPr>
        <p:spPr>
          <a:xfrm>
            <a:off x="720000" y="3670300"/>
            <a:ext cx="3984000" cy="91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dirty="0" smtClean="0"/>
              <a:t>Пустой космос?</a:t>
            </a:r>
            <a:endParaRPr sz="3600" dirty="0"/>
          </a:p>
        </p:txBody>
      </p:sp>
      <p:grpSp>
        <p:nvGrpSpPr>
          <p:cNvPr id="574" name="Google Shape;574;p46"/>
          <p:cNvGrpSpPr/>
          <p:nvPr/>
        </p:nvGrpSpPr>
        <p:grpSpPr>
          <a:xfrm>
            <a:off x="2375" y="-42300"/>
            <a:ext cx="9174000" cy="5232300"/>
            <a:chOff x="2375" y="-42300"/>
            <a:chExt cx="9174000" cy="5232300"/>
          </a:xfrm>
        </p:grpSpPr>
        <p:cxnSp>
          <p:nvCxnSpPr>
            <p:cNvPr id="575" name="Google Shape;575;p46"/>
            <p:cNvCxnSpPr/>
            <p:nvPr/>
          </p:nvCxnSpPr>
          <p:spPr>
            <a:xfrm>
              <a:off x="378863" y="-42300"/>
              <a:ext cx="0" cy="52323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6" name="Google Shape;576;p46"/>
            <p:cNvCxnSpPr/>
            <p:nvPr/>
          </p:nvCxnSpPr>
          <p:spPr>
            <a:xfrm>
              <a:off x="2375" y="355700"/>
              <a:ext cx="91740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7" name="Google Shape;577;p46"/>
            <p:cNvCxnSpPr/>
            <p:nvPr/>
          </p:nvCxnSpPr>
          <p:spPr>
            <a:xfrm>
              <a:off x="2375" y="4745800"/>
              <a:ext cx="91740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8" name="Google Shape;578;p46"/>
            <p:cNvCxnSpPr/>
            <p:nvPr/>
          </p:nvCxnSpPr>
          <p:spPr>
            <a:xfrm>
              <a:off x="8765138" y="-42300"/>
              <a:ext cx="0" cy="52323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1" name="Прямоугольник 10"/>
          <p:cNvSpPr/>
          <p:nvPr/>
        </p:nvSpPr>
        <p:spPr>
          <a:xfrm>
            <a:off x="8779615" y="0"/>
            <a:ext cx="36438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Clr>
                <a:srgbClr val="F8F2F2"/>
              </a:buClr>
              <a:buSzPts val="3000"/>
            </a:pPr>
            <a:r>
              <a:rPr lang="ru-RU" sz="1600" b="1" dirty="0">
                <a:solidFill>
                  <a:srgbClr val="69E7FF"/>
                </a:solidFill>
                <a:latin typeface="Nunito" pitchFamily="2" charset="-52"/>
                <a:sym typeface="Onest ExtraLight"/>
              </a:rPr>
              <a:t>5</a:t>
            </a:r>
            <a:endParaRPr lang="en" sz="1600" b="1" dirty="0">
              <a:solidFill>
                <a:srgbClr val="69E7FF"/>
              </a:solidFill>
              <a:latin typeface="Nunito" pitchFamily="2" charset="-52"/>
              <a:sym typeface="Onest ExtraLight"/>
            </a:endParaRPr>
          </a:p>
        </p:txBody>
      </p:sp>
    </p:spTree>
    <p:extLst>
      <p:ext uri="{BB962C8B-B14F-4D97-AF65-F5344CB8AC3E}">
        <p14:creationId xmlns:p14="http://schemas.microsoft.com/office/powerpoint/2010/main" val="283747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2" descr="https://habrastorage.org/r/w1560/getpro/habr/post_images/0bd/603/a81/0bd603a81e7e7a163eb307a60fb478b5.jpg"/>
          <p:cNvPicPr>
            <a:picLocks noGrp="1" noChangeAspect="1" noChangeArrowheads="1"/>
          </p:cNvPicPr>
          <p:nvPr>
            <p:ph type="pic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0" r="3740"/>
          <a:stretch>
            <a:fillRect/>
          </a:stretch>
        </p:blipFill>
        <p:spPr bwMode="auto">
          <a:xfrm>
            <a:off x="378860" y="355700"/>
            <a:ext cx="8386277" cy="4385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3" name="Google Shape;573;p46"/>
          <p:cNvSpPr txBox="1">
            <a:spLocks noGrp="1"/>
          </p:cNvSpPr>
          <p:nvPr>
            <p:ph type="title"/>
          </p:nvPr>
        </p:nvSpPr>
        <p:spPr>
          <a:xfrm>
            <a:off x="515638" y="1473819"/>
            <a:ext cx="3025084" cy="220006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2800" dirty="0" err="1">
                <a:solidFill>
                  <a:schemeClr val="tx2"/>
                </a:solidFill>
              </a:rPr>
              <a:t>Флеш</a:t>
            </a:r>
            <a:r>
              <a:rPr lang="ru-RU" sz="2800" dirty="0">
                <a:solidFill>
                  <a:schemeClr val="tx2"/>
                </a:solidFill>
              </a:rPr>
              <a:t>/</a:t>
            </a:r>
            <a:r>
              <a:rPr lang="en-GB" sz="2800" dirty="0">
                <a:solidFill>
                  <a:schemeClr val="tx2"/>
                </a:solidFill>
              </a:rPr>
              <a:t>EEPROM </a:t>
            </a:r>
            <a:r>
              <a:rPr lang="ru-RU" sz="2800" dirty="0" smtClean="0">
                <a:solidFill>
                  <a:schemeClr val="tx2"/>
                </a:solidFill>
              </a:rPr>
              <a:t>память</a:t>
            </a:r>
            <a:r>
              <a:rPr lang="ru-RU" sz="1800" dirty="0" smtClean="0"/>
              <a:t/>
            </a:r>
            <a:br>
              <a:rPr lang="ru-RU" sz="1800" dirty="0" smtClean="0"/>
            </a:br>
            <a:r>
              <a:rPr lang="ru-RU" sz="1800" dirty="0"/>
              <a:t/>
            </a:r>
            <a:br>
              <a:rPr lang="ru-RU" sz="1800" dirty="0"/>
            </a:br>
            <a:r>
              <a:rPr lang="ru-RU" sz="1800" dirty="0" smtClean="0"/>
              <a:t>Радиация медленно </a:t>
            </a:r>
            <a:r>
              <a:rPr lang="ru-RU" sz="1800" dirty="0"/>
              <a:t>стирает данные в </a:t>
            </a:r>
            <a:r>
              <a:rPr lang="en-GB" sz="1800" dirty="0" smtClean="0"/>
              <a:t>EEPROM</a:t>
            </a:r>
            <a:r>
              <a:rPr lang="ru-RU" sz="1800" dirty="0" smtClean="0"/>
              <a:t>/</a:t>
            </a:r>
            <a:r>
              <a:rPr lang="en-US" sz="1800" dirty="0" err="1" smtClean="0"/>
              <a:t>F</a:t>
            </a:r>
            <a:r>
              <a:rPr lang="ru-RU" sz="1800" dirty="0" err="1" smtClean="0"/>
              <a:t>lash</a:t>
            </a:r>
            <a:r>
              <a:rPr lang="ru-RU" sz="1800" dirty="0" smtClean="0"/>
              <a:t> памяти</a:t>
            </a:r>
            <a:endParaRPr sz="1800" dirty="0"/>
          </a:p>
        </p:txBody>
      </p:sp>
      <p:grpSp>
        <p:nvGrpSpPr>
          <p:cNvPr id="574" name="Google Shape;574;p46"/>
          <p:cNvGrpSpPr/>
          <p:nvPr/>
        </p:nvGrpSpPr>
        <p:grpSpPr>
          <a:xfrm>
            <a:off x="2375" y="-42300"/>
            <a:ext cx="9174000" cy="5232300"/>
            <a:chOff x="2375" y="-42300"/>
            <a:chExt cx="9174000" cy="5232300"/>
          </a:xfrm>
        </p:grpSpPr>
        <p:cxnSp>
          <p:nvCxnSpPr>
            <p:cNvPr id="575" name="Google Shape;575;p46"/>
            <p:cNvCxnSpPr/>
            <p:nvPr/>
          </p:nvCxnSpPr>
          <p:spPr>
            <a:xfrm>
              <a:off x="378863" y="-42300"/>
              <a:ext cx="0" cy="52323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6" name="Google Shape;576;p46"/>
            <p:cNvCxnSpPr/>
            <p:nvPr/>
          </p:nvCxnSpPr>
          <p:spPr>
            <a:xfrm>
              <a:off x="2375" y="355700"/>
              <a:ext cx="91740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7" name="Google Shape;577;p46"/>
            <p:cNvCxnSpPr/>
            <p:nvPr/>
          </p:nvCxnSpPr>
          <p:spPr>
            <a:xfrm>
              <a:off x="2375" y="4745800"/>
              <a:ext cx="91740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8" name="Google Shape;578;p46"/>
            <p:cNvCxnSpPr/>
            <p:nvPr/>
          </p:nvCxnSpPr>
          <p:spPr>
            <a:xfrm>
              <a:off x="8765138" y="-42300"/>
              <a:ext cx="0" cy="52323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1" name="Прямоугольник 10"/>
          <p:cNvSpPr/>
          <p:nvPr/>
        </p:nvSpPr>
        <p:spPr>
          <a:xfrm>
            <a:off x="8702040" y="0"/>
            <a:ext cx="44196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Clr>
                <a:srgbClr val="F8F2F2"/>
              </a:buClr>
              <a:buSzPts val="3000"/>
            </a:pPr>
            <a:r>
              <a:rPr lang="ru-RU" sz="1600" b="1" dirty="0" smtClean="0">
                <a:solidFill>
                  <a:srgbClr val="69E7FF"/>
                </a:solidFill>
                <a:latin typeface="Nunito" pitchFamily="2" charset="-52"/>
                <a:sym typeface="Onest ExtraLight"/>
              </a:rPr>
              <a:t>49</a:t>
            </a:r>
            <a:endParaRPr lang="en" sz="1600" b="1" dirty="0">
              <a:solidFill>
                <a:srgbClr val="69E7FF"/>
              </a:solidFill>
              <a:latin typeface="Nunito" pitchFamily="2" charset="-52"/>
              <a:sym typeface="Onest ExtraLight"/>
            </a:endParaRPr>
          </a:p>
        </p:txBody>
      </p:sp>
    </p:spTree>
    <p:extLst>
      <p:ext uri="{BB962C8B-B14F-4D97-AF65-F5344CB8AC3E}">
        <p14:creationId xmlns:p14="http://schemas.microsoft.com/office/powerpoint/2010/main" val="57126441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31138" y="1327726"/>
            <a:ext cx="5160278" cy="2529300"/>
          </a:xfrm>
        </p:spPr>
        <p:txBody>
          <a:bodyPr/>
          <a:lstStyle/>
          <a:p>
            <a:pPr algn="l"/>
            <a:r>
              <a:rPr lang="ru-RU" sz="4400" dirty="0" smtClean="0"/>
              <a:t>Самая </a:t>
            </a:r>
            <a:r>
              <a:rPr lang="ru-RU" sz="4400" dirty="0"/>
              <a:t>большая проблема космической </a:t>
            </a:r>
            <a:r>
              <a:rPr lang="ru-RU" sz="4400" dirty="0" smtClean="0"/>
              <a:t>электроники!</a:t>
            </a:r>
            <a:endParaRPr lang="ru-RU" sz="4400" dirty="0"/>
          </a:p>
        </p:txBody>
      </p:sp>
      <p:pic>
        <p:nvPicPr>
          <p:cNvPr id="39938" name="Picture 2" descr="Альфа-частица – взаимодействие с материей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472649" y="1327726"/>
            <a:ext cx="327259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8702040" y="0"/>
            <a:ext cx="44196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Clr>
                <a:srgbClr val="F8F2F2"/>
              </a:buClr>
              <a:buSzPts val="3000"/>
            </a:pPr>
            <a:r>
              <a:rPr lang="ru-RU" sz="1600" b="1" dirty="0">
                <a:solidFill>
                  <a:srgbClr val="69E7FF"/>
                </a:solidFill>
                <a:latin typeface="Nunito" pitchFamily="2" charset="-52"/>
                <a:sym typeface="Onest ExtraLight"/>
              </a:rPr>
              <a:t>5</a:t>
            </a:r>
            <a:r>
              <a:rPr lang="ru-RU" sz="1600" b="1" dirty="0" smtClean="0">
                <a:solidFill>
                  <a:srgbClr val="69E7FF"/>
                </a:solidFill>
                <a:latin typeface="Nunito" pitchFamily="2" charset="-52"/>
                <a:sym typeface="Onest ExtraLight"/>
              </a:rPr>
              <a:t>0</a:t>
            </a:r>
            <a:endParaRPr lang="en" sz="1600" b="1" dirty="0">
              <a:solidFill>
                <a:srgbClr val="69E7FF"/>
              </a:solidFill>
              <a:latin typeface="Nunito" pitchFamily="2" charset="-52"/>
              <a:sym typeface="Onest ExtraLight"/>
            </a:endParaRPr>
          </a:p>
        </p:txBody>
      </p:sp>
    </p:spTree>
    <p:extLst>
      <p:ext uri="{BB962C8B-B14F-4D97-AF65-F5344CB8AC3E}">
        <p14:creationId xmlns:p14="http://schemas.microsoft.com/office/powerpoint/2010/main" val="283479289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Тяжелые заряженные частицы (ТЗЧ</a:t>
            </a:r>
            <a:r>
              <a:rPr lang="ru-RU" dirty="0" smtClean="0"/>
              <a:t>)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4636700" y="3132375"/>
            <a:ext cx="3519600" cy="1116300"/>
          </a:xfrm>
        </p:spPr>
        <p:txBody>
          <a:bodyPr/>
          <a:lstStyle/>
          <a:p>
            <a:pPr marL="0"/>
            <a:r>
              <a:rPr lang="ru-RU" dirty="0" smtClean="0"/>
              <a:t>— </a:t>
            </a:r>
            <a:r>
              <a:rPr lang="ru-RU" b="1" dirty="0">
                <a:solidFill>
                  <a:schemeClr val="tx2"/>
                </a:solidFill>
              </a:rPr>
              <a:t>протоны, альфа-частицы и </a:t>
            </a:r>
            <a:r>
              <a:rPr lang="ru-RU" b="1" dirty="0" smtClean="0">
                <a:solidFill>
                  <a:schemeClr val="tx2"/>
                </a:solidFill>
              </a:rPr>
              <a:t>ионы больших </a:t>
            </a:r>
            <a:r>
              <a:rPr lang="ru-RU" b="1" dirty="0">
                <a:solidFill>
                  <a:schemeClr val="tx2"/>
                </a:solidFill>
              </a:rPr>
              <a:t>энергий</a:t>
            </a:r>
          </a:p>
        </p:txBody>
      </p:sp>
      <p:sp>
        <p:nvSpPr>
          <p:cNvPr id="5" name="Блок-схема: узел 4"/>
          <p:cNvSpPr/>
          <p:nvPr/>
        </p:nvSpPr>
        <p:spPr>
          <a:xfrm>
            <a:off x="765189" y="806724"/>
            <a:ext cx="3485720" cy="3492596"/>
          </a:xfrm>
          <a:prstGeom prst="flowChartConnector">
            <a:avLst/>
          </a:prstGeom>
          <a:solidFill>
            <a:schemeClr val="accent4"/>
          </a:solidFill>
          <a:ln>
            <a:solidFill>
              <a:schemeClr val="tx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0970" name="Picture 10" descr="Picture backgroun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652" y="1485039"/>
            <a:ext cx="2941503" cy="23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Прямоугольник 11"/>
          <p:cNvSpPr/>
          <p:nvPr/>
        </p:nvSpPr>
        <p:spPr>
          <a:xfrm>
            <a:off x="-15240" y="30480"/>
            <a:ext cx="44196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Clr>
                <a:srgbClr val="F8F2F2"/>
              </a:buClr>
              <a:buSzPts val="3000"/>
            </a:pPr>
            <a:r>
              <a:rPr lang="ru-RU" sz="1600" b="1" dirty="0" smtClean="0">
                <a:solidFill>
                  <a:srgbClr val="69E7FF"/>
                </a:solidFill>
                <a:latin typeface="Nunito" pitchFamily="2" charset="-52"/>
                <a:sym typeface="Onest ExtraLight"/>
              </a:rPr>
              <a:t>51</a:t>
            </a:r>
            <a:endParaRPr lang="en" sz="1600" b="1" dirty="0">
              <a:solidFill>
                <a:srgbClr val="69E7FF"/>
              </a:solidFill>
              <a:latin typeface="Nunito" pitchFamily="2" charset="-52"/>
              <a:sym typeface="Onest ExtraLight"/>
            </a:endParaRPr>
          </a:p>
        </p:txBody>
      </p:sp>
    </p:spTree>
    <p:extLst>
      <p:ext uri="{BB962C8B-B14F-4D97-AF65-F5344CB8AC3E}">
        <p14:creationId xmlns:p14="http://schemas.microsoft.com/office/powerpoint/2010/main" val="396262564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59278" y="696570"/>
            <a:ext cx="4111782" cy="1919040"/>
          </a:xfrm>
        </p:spPr>
        <p:txBody>
          <a:bodyPr/>
          <a:lstStyle/>
          <a:p>
            <a:r>
              <a:rPr lang="ru-RU" dirty="0"/>
              <a:t>Тяжелые заряженные частицы </a:t>
            </a:r>
          </a:p>
        </p:txBody>
      </p:sp>
      <p:sp>
        <p:nvSpPr>
          <p:cNvPr id="4" name="Подзаголовок 3"/>
          <p:cNvSpPr>
            <a:spLocks noGrp="1"/>
          </p:cNvSpPr>
          <p:nvPr>
            <p:ph type="subTitle" idx="1"/>
          </p:nvPr>
        </p:nvSpPr>
        <p:spPr>
          <a:xfrm>
            <a:off x="559278" y="2773680"/>
            <a:ext cx="3982528" cy="1969683"/>
          </a:xfrm>
        </p:spPr>
        <p:txBody>
          <a:bodyPr/>
          <a:lstStyle/>
          <a:p>
            <a:pPr marL="0"/>
            <a:r>
              <a:rPr lang="ru-RU" dirty="0"/>
              <a:t>ТЗЧ имеют такую высокую энергию, что </a:t>
            </a:r>
            <a:r>
              <a:rPr lang="ru-RU" dirty="0" smtClean="0"/>
              <a:t>«</a:t>
            </a:r>
            <a:r>
              <a:rPr lang="ru-RU" b="1" dirty="0" smtClean="0">
                <a:solidFill>
                  <a:schemeClr val="tx2"/>
                </a:solidFill>
              </a:rPr>
              <a:t>пробивают» микросхему насквозь </a:t>
            </a:r>
            <a:r>
              <a:rPr lang="ru-RU" dirty="0" smtClean="0"/>
              <a:t>(</a:t>
            </a:r>
            <a:r>
              <a:rPr lang="ru-RU" dirty="0"/>
              <a:t>вместе с </a:t>
            </a:r>
            <a:r>
              <a:rPr lang="ru-RU" dirty="0" smtClean="0"/>
              <a:t>корпусом </a:t>
            </a:r>
            <a:r>
              <a:rPr lang="ru-RU" dirty="0"/>
              <a:t>спутника), и оставляют за собой «шлейф» заряда. </a:t>
            </a:r>
          </a:p>
        </p:txBody>
      </p:sp>
      <p:pic>
        <p:nvPicPr>
          <p:cNvPr id="5" name="Рисунок 4"/>
          <p:cNvPicPr/>
          <p:nvPr/>
        </p:nvPicPr>
        <p:blipFill>
          <a:blip r:embed="rId2"/>
          <a:stretch>
            <a:fillRect/>
          </a:stretch>
        </p:blipFill>
        <p:spPr>
          <a:xfrm>
            <a:off x="4724732" y="1257300"/>
            <a:ext cx="4033111" cy="2557393"/>
          </a:xfrm>
          <a:prstGeom prst="rect">
            <a:avLst/>
          </a:prstGeom>
        </p:spPr>
      </p:pic>
      <p:sp>
        <p:nvSpPr>
          <p:cNvPr id="7" name="Прямоугольник 6"/>
          <p:cNvSpPr/>
          <p:nvPr/>
        </p:nvSpPr>
        <p:spPr>
          <a:xfrm>
            <a:off x="8702040" y="0"/>
            <a:ext cx="44196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Clr>
                <a:srgbClr val="F8F2F2"/>
              </a:buClr>
              <a:buSzPts val="3000"/>
            </a:pPr>
            <a:r>
              <a:rPr lang="ru-RU" sz="1600" b="1" dirty="0" smtClean="0">
                <a:solidFill>
                  <a:srgbClr val="69E7FF"/>
                </a:solidFill>
                <a:latin typeface="Nunito" pitchFamily="2" charset="-52"/>
                <a:sym typeface="Onest ExtraLight"/>
              </a:rPr>
              <a:t>52</a:t>
            </a:r>
            <a:endParaRPr lang="en" sz="1600" b="1" dirty="0">
              <a:solidFill>
                <a:srgbClr val="69E7FF"/>
              </a:solidFill>
              <a:latin typeface="Nunito" pitchFamily="2" charset="-52"/>
              <a:sym typeface="Onest ExtraLight"/>
            </a:endParaRPr>
          </a:p>
        </p:txBody>
      </p:sp>
    </p:spTree>
    <p:extLst>
      <p:ext uri="{BB962C8B-B14F-4D97-AF65-F5344CB8AC3E}">
        <p14:creationId xmlns:p14="http://schemas.microsoft.com/office/powerpoint/2010/main" val="233938775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59278" y="696570"/>
            <a:ext cx="1597182" cy="743610"/>
          </a:xfrm>
        </p:spPr>
        <p:txBody>
          <a:bodyPr/>
          <a:lstStyle/>
          <a:p>
            <a:r>
              <a:rPr lang="ru-RU" dirty="0" smtClean="0"/>
              <a:t>ТЗЧ</a:t>
            </a:r>
            <a:endParaRPr lang="ru-RU" dirty="0"/>
          </a:p>
        </p:txBody>
      </p:sp>
      <p:sp>
        <p:nvSpPr>
          <p:cNvPr id="4" name="Подзаголовок 3"/>
          <p:cNvSpPr>
            <a:spLocks noGrp="1"/>
          </p:cNvSpPr>
          <p:nvPr>
            <p:ph type="subTitle" idx="1"/>
          </p:nvPr>
        </p:nvSpPr>
        <p:spPr>
          <a:xfrm>
            <a:off x="429738" y="1668780"/>
            <a:ext cx="3982528" cy="1969683"/>
          </a:xfrm>
        </p:spPr>
        <p:txBody>
          <a:bodyPr/>
          <a:lstStyle/>
          <a:p>
            <a:pPr marL="0"/>
            <a:r>
              <a:rPr lang="ru-RU" dirty="0"/>
              <a:t>У субатомных частиц космического излучения гигантская энергия, и в результате столкновения с материальными ядрами создаётся каскад новых частиц, которые порождают новые столкновения: </a:t>
            </a:r>
            <a:endParaRPr lang="ru-RU" dirty="0" smtClean="0"/>
          </a:p>
          <a:p>
            <a:pPr marL="0"/>
            <a:endParaRPr lang="ru-RU" dirty="0"/>
          </a:p>
          <a:p>
            <a:pPr marL="0"/>
            <a:r>
              <a:rPr lang="ru-RU" dirty="0" smtClean="0">
                <a:solidFill>
                  <a:schemeClr val="tx2"/>
                </a:solidFill>
              </a:rPr>
              <a:t>пионы</a:t>
            </a:r>
            <a:r>
              <a:rPr lang="ru-RU" dirty="0">
                <a:solidFill>
                  <a:schemeClr val="tx2"/>
                </a:solidFill>
              </a:rPr>
              <a:t>, нейтроны, протоны, мюоны, электроны, позитроны, фотоны. 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0504" y="1356360"/>
            <a:ext cx="4058409" cy="2964180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8702040" y="0"/>
            <a:ext cx="44196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Clr>
                <a:srgbClr val="F8F2F2"/>
              </a:buClr>
              <a:buSzPts val="3000"/>
            </a:pPr>
            <a:r>
              <a:rPr lang="ru-RU" sz="1600" b="1" dirty="0" smtClean="0">
                <a:solidFill>
                  <a:srgbClr val="69E7FF"/>
                </a:solidFill>
                <a:latin typeface="Nunito" pitchFamily="2" charset="-52"/>
                <a:sym typeface="Onest ExtraLight"/>
              </a:rPr>
              <a:t>53</a:t>
            </a:r>
            <a:endParaRPr lang="en" sz="1600" b="1" dirty="0">
              <a:solidFill>
                <a:srgbClr val="69E7FF"/>
              </a:solidFill>
              <a:latin typeface="Nunito" pitchFamily="2" charset="-52"/>
              <a:sym typeface="Onest ExtraLight"/>
            </a:endParaRPr>
          </a:p>
        </p:txBody>
      </p:sp>
    </p:spTree>
    <p:extLst>
      <p:ext uri="{BB962C8B-B14F-4D97-AF65-F5344CB8AC3E}">
        <p14:creationId xmlns:p14="http://schemas.microsoft.com/office/powerpoint/2010/main" val="308284353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10640" y="716280"/>
            <a:ext cx="6766560" cy="3718560"/>
          </a:xfrm>
        </p:spPr>
        <p:txBody>
          <a:bodyPr/>
          <a:lstStyle/>
          <a:p>
            <a:pPr algn="l"/>
            <a:r>
              <a:rPr lang="ru-RU" sz="2400" dirty="0"/>
              <a:t>Чаще всего неполадки происходят по причине </a:t>
            </a:r>
            <a:r>
              <a:rPr lang="ru-RU" sz="2400" dirty="0" smtClean="0"/>
              <a:t>случайных воздействий (</a:t>
            </a:r>
            <a:r>
              <a:rPr lang="ru-RU" sz="2400" b="1" dirty="0" err="1" smtClean="0">
                <a:solidFill>
                  <a:schemeClr val="tx2"/>
                </a:solidFill>
              </a:rPr>
              <a:t>Single</a:t>
            </a:r>
            <a:r>
              <a:rPr lang="ru-RU" sz="2400" b="1" dirty="0" smtClean="0">
                <a:solidFill>
                  <a:schemeClr val="tx2"/>
                </a:solidFill>
              </a:rPr>
              <a:t> </a:t>
            </a:r>
            <a:r>
              <a:rPr lang="ru-RU" sz="2400" b="1" dirty="0" err="1" smtClean="0">
                <a:solidFill>
                  <a:schemeClr val="tx2"/>
                </a:solidFill>
              </a:rPr>
              <a:t>Event</a:t>
            </a:r>
            <a:r>
              <a:rPr lang="ru-RU" sz="2400" b="1" dirty="0" smtClean="0">
                <a:solidFill>
                  <a:schemeClr val="tx2"/>
                </a:solidFill>
              </a:rPr>
              <a:t> </a:t>
            </a:r>
            <a:r>
              <a:rPr lang="ru-RU" sz="2400" b="1" dirty="0" err="1" smtClean="0">
                <a:solidFill>
                  <a:schemeClr val="tx2"/>
                </a:solidFill>
              </a:rPr>
              <a:t>Effects</a:t>
            </a:r>
            <a:r>
              <a:rPr lang="ru-RU" sz="2400" b="1" dirty="0" smtClean="0"/>
              <a:t>, SEE</a:t>
            </a:r>
            <a:r>
              <a:rPr lang="ru-RU" sz="2400" dirty="0" smtClean="0"/>
              <a:t>), </a:t>
            </a:r>
            <a:r>
              <a:rPr lang="ru-RU" sz="2400" dirty="0"/>
              <a:t>когда тяжелые частицы </a:t>
            </a:r>
            <a:r>
              <a:rPr lang="ru-RU" sz="2400" dirty="0" smtClean="0"/>
              <a:t>попадают </a:t>
            </a:r>
            <a:r>
              <a:rPr lang="ru-RU" sz="2400" dirty="0"/>
              <a:t>в </a:t>
            </a:r>
            <a:r>
              <a:rPr lang="ru-RU" sz="2400" dirty="0" smtClean="0"/>
              <a:t>интегральную схему</a:t>
            </a:r>
            <a:endParaRPr lang="ru-RU" sz="2400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8702040" y="0"/>
            <a:ext cx="44196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Clr>
                <a:srgbClr val="F8F2F2"/>
              </a:buClr>
              <a:buSzPts val="3000"/>
            </a:pPr>
            <a:r>
              <a:rPr lang="ru-RU" sz="1600" b="1" dirty="0" smtClean="0">
                <a:solidFill>
                  <a:srgbClr val="69E7FF"/>
                </a:solidFill>
                <a:latin typeface="Nunito" pitchFamily="2" charset="-52"/>
                <a:sym typeface="Onest ExtraLight"/>
              </a:rPr>
              <a:t>54</a:t>
            </a:r>
            <a:endParaRPr lang="en" sz="1600" b="1" dirty="0">
              <a:solidFill>
                <a:srgbClr val="69E7FF"/>
              </a:solidFill>
              <a:latin typeface="Nunito" pitchFamily="2" charset="-52"/>
              <a:sym typeface="Onest ExtraLight"/>
            </a:endParaRPr>
          </a:p>
        </p:txBody>
      </p:sp>
    </p:spTree>
    <p:extLst>
      <p:ext uri="{BB962C8B-B14F-4D97-AF65-F5344CB8AC3E}">
        <p14:creationId xmlns:p14="http://schemas.microsoft.com/office/powerpoint/2010/main" val="142125782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88542" y="1001370"/>
            <a:ext cx="3692627" cy="1078890"/>
          </a:xfrm>
        </p:spPr>
        <p:txBody>
          <a:bodyPr/>
          <a:lstStyle/>
          <a:p>
            <a:r>
              <a:rPr lang="en-US" dirty="0" smtClean="0"/>
              <a:t>Single-Event Upset</a:t>
            </a:r>
            <a:endParaRPr lang="ru-RU" dirty="0"/>
          </a:p>
        </p:txBody>
      </p:sp>
      <p:sp>
        <p:nvSpPr>
          <p:cNvPr id="4" name="Подзаголовок 3"/>
          <p:cNvSpPr>
            <a:spLocks noGrp="1"/>
          </p:cNvSpPr>
          <p:nvPr>
            <p:ph type="subTitle" idx="1"/>
          </p:nvPr>
        </p:nvSpPr>
        <p:spPr>
          <a:xfrm>
            <a:off x="888542" y="2251426"/>
            <a:ext cx="3047502" cy="2088909"/>
          </a:xfrm>
        </p:spPr>
        <p:txBody>
          <a:bodyPr/>
          <a:lstStyle/>
          <a:p>
            <a:pPr marL="0"/>
            <a:r>
              <a:rPr lang="ru-RU" dirty="0"/>
              <a:t>В лучшем случае это может привести к программной ошибке (0 стать 1 или наоборот — </a:t>
            </a:r>
            <a:r>
              <a:rPr lang="en-US" b="1" dirty="0" smtClean="0">
                <a:solidFill>
                  <a:schemeClr val="tx2"/>
                </a:solidFill>
              </a:rPr>
              <a:t>S</a:t>
            </a:r>
            <a:r>
              <a:rPr lang="ru-RU" b="1" dirty="0" err="1" smtClean="0">
                <a:solidFill>
                  <a:schemeClr val="tx2"/>
                </a:solidFill>
              </a:rPr>
              <a:t>ingle</a:t>
            </a:r>
            <a:r>
              <a:rPr lang="ru-RU" b="1" dirty="0" smtClean="0">
                <a:solidFill>
                  <a:schemeClr val="tx2"/>
                </a:solidFill>
              </a:rPr>
              <a:t>-</a:t>
            </a:r>
            <a:r>
              <a:rPr lang="en-US" b="1" dirty="0" smtClean="0">
                <a:solidFill>
                  <a:schemeClr val="tx2"/>
                </a:solidFill>
              </a:rPr>
              <a:t>E</a:t>
            </a:r>
            <a:r>
              <a:rPr lang="ru-RU" b="1" dirty="0" err="1" smtClean="0">
                <a:solidFill>
                  <a:schemeClr val="tx2"/>
                </a:solidFill>
              </a:rPr>
              <a:t>vent</a:t>
            </a:r>
            <a:r>
              <a:rPr lang="ru-RU" b="1" dirty="0" smtClean="0">
                <a:solidFill>
                  <a:schemeClr val="tx2"/>
                </a:solidFill>
              </a:rPr>
              <a:t> </a:t>
            </a:r>
            <a:r>
              <a:rPr lang="en-US" b="1" dirty="0" smtClean="0">
                <a:solidFill>
                  <a:schemeClr val="tx2"/>
                </a:solidFill>
              </a:rPr>
              <a:t>U</a:t>
            </a:r>
            <a:r>
              <a:rPr lang="ru-RU" b="1" dirty="0" err="1" smtClean="0">
                <a:solidFill>
                  <a:schemeClr val="tx2"/>
                </a:solidFill>
              </a:rPr>
              <a:t>pset</a:t>
            </a:r>
            <a:r>
              <a:rPr lang="ru-RU" b="1" dirty="0">
                <a:solidFill>
                  <a:schemeClr val="tx1"/>
                </a:solidFill>
              </a:rPr>
              <a:t>, SEU</a:t>
            </a:r>
            <a:r>
              <a:rPr lang="ru-RU" dirty="0" smtClean="0"/>
              <a:t>)</a:t>
            </a:r>
            <a:endParaRPr lang="ru-RU" dirty="0"/>
          </a:p>
        </p:txBody>
      </p:sp>
      <p:pic>
        <p:nvPicPr>
          <p:cNvPr id="43010" name="Picture 2" descr="Picture backgroun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1485" y="1140880"/>
            <a:ext cx="4044803" cy="2696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Прямоугольник 5"/>
          <p:cNvSpPr/>
          <p:nvPr/>
        </p:nvSpPr>
        <p:spPr>
          <a:xfrm>
            <a:off x="8702040" y="0"/>
            <a:ext cx="44196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Clr>
                <a:srgbClr val="F8F2F2"/>
              </a:buClr>
              <a:buSzPts val="3000"/>
            </a:pPr>
            <a:r>
              <a:rPr lang="ru-RU" sz="1600" b="1" dirty="0" smtClean="0">
                <a:solidFill>
                  <a:srgbClr val="69E7FF"/>
                </a:solidFill>
                <a:latin typeface="Nunito" pitchFamily="2" charset="-52"/>
                <a:sym typeface="Onest ExtraLight"/>
              </a:rPr>
              <a:t>55</a:t>
            </a:r>
            <a:endParaRPr lang="en" sz="1600" b="1" dirty="0">
              <a:solidFill>
                <a:srgbClr val="69E7FF"/>
              </a:solidFill>
              <a:latin typeface="Nunito" pitchFamily="2" charset="-52"/>
              <a:sym typeface="Onest ExtraLight"/>
            </a:endParaRPr>
          </a:p>
        </p:txBody>
      </p:sp>
    </p:spTree>
    <p:extLst>
      <p:ext uri="{BB962C8B-B14F-4D97-AF65-F5344CB8AC3E}">
        <p14:creationId xmlns:p14="http://schemas.microsoft.com/office/powerpoint/2010/main" val="192071169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60" name="Picture 4" descr="https://habrastorage.org/r/w1560/webt/c2/m4/_2/c2m4_2mnjqhp2btcm9le0jml6ls.png"/>
          <p:cNvPicPr>
            <a:picLocks noGrp="1" noChangeAspect="1" noChangeArrowheads="1"/>
          </p:cNvPicPr>
          <p:nvPr>
            <p:ph type="pic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" r="224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3" name="Google Shape;573;p46"/>
          <p:cNvSpPr txBox="1">
            <a:spLocks noGrp="1"/>
          </p:cNvSpPr>
          <p:nvPr>
            <p:ph type="title"/>
          </p:nvPr>
        </p:nvSpPr>
        <p:spPr>
          <a:xfrm>
            <a:off x="378863" y="4012681"/>
            <a:ext cx="1652342" cy="73311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4000" dirty="0" smtClean="0"/>
              <a:t>SEU</a:t>
            </a:r>
            <a:endParaRPr lang="ru-RU" dirty="0"/>
          </a:p>
        </p:txBody>
      </p:sp>
      <p:grpSp>
        <p:nvGrpSpPr>
          <p:cNvPr id="574" name="Google Shape;574;p46"/>
          <p:cNvGrpSpPr/>
          <p:nvPr/>
        </p:nvGrpSpPr>
        <p:grpSpPr>
          <a:xfrm>
            <a:off x="2375" y="-42300"/>
            <a:ext cx="9174000" cy="5232300"/>
            <a:chOff x="2375" y="-42300"/>
            <a:chExt cx="9174000" cy="5232300"/>
          </a:xfrm>
        </p:grpSpPr>
        <p:cxnSp>
          <p:nvCxnSpPr>
            <p:cNvPr id="575" name="Google Shape;575;p46"/>
            <p:cNvCxnSpPr/>
            <p:nvPr/>
          </p:nvCxnSpPr>
          <p:spPr>
            <a:xfrm>
              <a:off x="378863" y="-42300"/>
              <a:ext cx="0" cy="52323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6" name="Google Shape;576;p46"/>
            <p:cNvCxnSpPr/>
            <p:nvPr/>
          </p:nvCxnSpPr>
          <p:spPr>
            <a:xfrm>
              <a:off x="2375" y="355700"/>
              <a:ext cx="91740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7" name="Google Shape;577;p46"/>
            <p:cNvCxnSpPr/>
            <p:nvPr/>
          </p:nvCxnSpPr>
          <p:spPr>
            <a:xfrm>
              <a:off x="2375" y="4745800"/>
              <a:ext cx="91740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8" name="Google Shape;578;p46"/>
            <p:cNvCxnSpPr/>
            <p:nvPr/>
          </p:nvCxnSpPr>
          <p:spPr>
            <a:xfrm>
              <a:off x="8765138" y="-42300"/>
              <a:ext cx="0" cy="52323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2" name="Прямоугольник 11"/>
          <p:cNvSpPr/>
          <p:nvPr/>
        </p:nvSpPr>
        <p:spPr>
          <a:xfrm>
            <a:off x="8702040" y="0"/>
            <a:ext cx="44196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Clr>
                <a:srgbClr val="F8F2F2"/>
              </a:buClr>
              <a:buSzPts val="3000"/>
            </a:pPr>
            <a:r>
              <a:rPr lang="ru-RU" sz="1600" b="1" dirty="0" smtClean="0">
                <a:solidFill>
                  <a:srgbClr val="69E7FF"/>
                </a:solidFill>
                <a:latin typeface="Nunito" pitchFamily="2" charset="-52"/>
                <a:sym typeface="Onest ExtraLight"/>
              </a:rPr>
              <a:t>56</a:t>
            </a:r>
            <a:endParaRPr lang="en" sz="1600" b="1" dirty="0">
              <a:solidFill>
                <a:srgbClr val="69E7FF"/>
              </a:solidFill>
              <a:latin typeface="Nunito" pitchFamily="2" charset="-52"/>
              <a:sym typeface="Onest ExtraLight"/>
            </a:endParaRPr>
          </a:p>
        </p:txBody>
      </p:sp>
    </p:spTree>
    <p:extLst>
      <p:ext uri="{BB962C8B-B14F-4D97-AF65-F5344CB8AC3E}">
        <p14:creationId xmlns:p14="http://schemas.microsoft.com/office/powerpoint/2010/main" val="219361792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02920" y="472440"/>
            <a:ext cx="4681810" cy="1070340"/>
          </a:xfrm>
        </p:spPr>
        <p:txBody>
          <a:bodyPr/>
          <a:lstStyle/>
          <a:p>
            <a:r>
              <a:rPr lang="ru-RU" dirty="0" smtClean="0"/>
              <a:t>Тоже </a:t>
            </a:r>
            <a:r>
              <a:rPr lang="en-US" dirty="0" smtClean="0"/>
              <a:t>SEU </a:t>
            </a:r>
            <a:r>
              <a:rPr lang="en-US" dirty="0" smtClean="0">
                <a:solidFill>
                  <a:schemeClr val="tx2"/>
                </a:solidFill>
                <a:sym typeface="Wingdings" panose="05000000000000000000" pitchFamily="2" charset="2"/>
              </a:rPr>
              <a:t></a:t>
            </a:r>
            <a:endParaRPr lang="ru-RU" dirty="0">
              <a:solidFill>
                <a:schemeClr val="tx2"/>
              </a:soli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5384" y="1644967"/>
            <a:ext cx="6650355" cy="2783618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8702040" y="0"/>
            <a:ext cx="44196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Clr>
                <a:srgbClr val="F8F2F2"/>
              </a:buClr>
              <a:buSzPts val="3000"/>
            </a:pPr>
            <a:r>
              <a:rPr lang="ru-RU" sz="1600" b="1" dirty="0" smtClean="0">
                <a:solidFill>
                  <a:srgbClr val="69E7FF"/>
                </a:solidFill>
                <a:latin typeface="Nunito" pitchFamily="2" charset="-52"/>
                <a:sym typeface="Onest ExtraLight"/>
              </a:rPr>
              <a:t>57</a:t>
            </a:r>
            <a:endParaRPr lang="en" sz="1600" b="1" dirty="0">
              <a:solidFill>
                <a:srgbClr val="69E7FF"/>
              </a:solidFill>
              <a:latin typeface="Nunito" pitchFamily="2" charset="-52"/>
              <a:sym typeface="Onest ExtraLight"/>
            </a:endParaRPr>
          </a:p>
        </p:txBody>
      </p:sp>
    </p:spTree>
    <p:extLst>
      <p:ext uri="{BB962C8B-B14F-4D97-AF65-F5344CB8AC3E}">
        <p14:creationId xmlns:p14="http://schemas.microsoft.com/office/powerpoint/2010/main" val="126150607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87680" y="480060"/>
            <a:ext cx="4122420" cy="1567976"/>
          </a:xfrm>
        </p:spPr>
        <p:txBody>
          <a:bodyPr/>
          <a:lstStyle/>
          <a:p>
            <a:r>
              <a:rPr lang="en-US" dirty="0" smtClean="0"/>
              <a:t>Single </a:t>
            </a:r>
            <a:r>
              <a:rPr lang="en-US" dirty="0"/>
              <a:t>Event Transient, </a:t>
            </a:r>
            <a:r>
              <a:rPr lang="en-US" dirty="0" smtClean="0"/>
              <a:t>SET</a:t>
            </a:r>
            <a:endParaRPr lang="ru-RU" dirty="0"/>
          </a:p>
        </p:txBody>
      </p:sp>
      <p:sp>
        <p:nvSpPr>
          <p:cNvPr id="4" name="Подзаголовок 3"/>
          <p:cNvSpPr>
            <a:spLocks noGrp="1"/>
          </p:cNvSpPr>
          <p:nvPr>
            <p:ph type="subTitle" idx="1"/>
          </p:nvPr>
        </p:nvSpPr>
        <p:spPr>
          <a:xfrm>
            <a:off x="568502" y="2048036"/>
            <a:ext cx="4153858" cy="2546824"/>
          </a:xfrm>
        </p:spPr>
        <p:txBody>
          <a:bodyPr/>
          <a:lstStyle/>
          <a:p>
            <a:pPr marL="0"/>
            <a:r>
              <a:rPr lang="ru-RU" dirty="0"/>
              <a:t>Логический элемент может воспринимать импульс тока, вызванный излучением, как </a:t>
            </a:r>
            <a:r>
              <a:rPr lang="ru-RU" b="1" dirty="0">
                <a:solidFill>
                  <a:schemeClr val="tx2"/>
                </a:solidFill>
              </a:rPr>
              <a:t>сигнал </a:t>
            </a:r>
            <a:r>
              <a:rPr lang="ru-RU" b="1" dirty="0" smtClean="0">
                <a:solidFill>
                  <a:schemeClr val="tx2"/>
                </a:solidFill>
              </a:rPr>
              <a:t>данных</a:t>
            </a:r>
            <a:r>
              <a:rPr lang="ru-RU" dirty="0" smtClean="0"/>
              <a:t>.</a:t>
            </a:r>
            <a:endParaRPr lang="en-US" dirty="0" smtClean="0"/>
          </a:p>
          <a:p>
            <a:pPr marL="0"/>
            <a:endParaRPr lang="en-US" dirty="0"/>
          </a:p>
          <a:p>
            <a:pPr marL="0"/>
            <a:r>
              <a:rPr lang="ru-RU" dirty="0" smtClean="0"/>
              <a:t>Если </a:t>
            </a:r>
            <a:r>
              <a:rPr lang="ru-RU" dirty="0"/>
              <a:t>это происходит одновременно с фронтом синхроимпульса, </a:t>
            </a:r>
            <a:r>
              <a:rPr lang="ru-RU" b="1" dirty="0">
                <a:solidFill>
                  <a:schemeClr val="tx2"/>
                </a:solidFill>
              </a:rPr>
              <a:t>ложный сигнал сохраняется</a:t>
            </a:r>
            <a:r>
              <a:rPr lang="ru-RU" dirty="0"/>
              <a:t> и может быть использован другими устройствами</a:t>
            </a:r>
          </a:p>
        </p:txBody>
      </p:sp>
      <p:pic>
        <p:nvPicPr>
          <p:cNvPr id="5" name="Рисунок 4"/>
          <p:cNvPicPr/>
          <p:nvPr/>
        </p:nvPicPr>
        <p:blipFill>
          <a:blip r:embed="rId2"/>
          <a:stretch>
            <a:fillRect/>
          </a:stretch>
        </p:blipFill>
        <p:spPr>
          <a:xfrm>
            <a:off x="4722360" y="1554480"/>
            <a:ext cx="4025399" cy="2420970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8702040" y="0"/>
            <a:ext cx="44196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Clr>
                <a:srgbClr val="F8F2F2"/>
              </a:buClr>
              <a:buSzPts val="3000"/>
            </a:pPr>
            <a:r>
              <a:rPr lang="ru-RU" sz="1600" b="1" dirty="0" smtClean="0">
                <a:solidFill>
                  <a:srgbClr val="69E7FF"/>
                </a:solidFill>
                <a:latin typeface="Nunito" pitchFamily="2" charset="-52"/>
                <a:sym typeface="Onest ExtraLight"/>
              </a:rPr>
              <a:t>58</a:t>
            </a:r>
            <a:endParaRPr lang="en" sz="1600" b="1" dirty="0">
              <a:solidFill>
                <a:srgbClr val="69E7FF"/>
              </a:solidFill>
              <a:latin typeface="Nunito" pitchFamily="2" charset="-52"/>
              <a:sym typeface="Onest ExtraLight"/>
            </a:endParaRPr>
          </a:p>
        </p:txBody>
      </p:sp>
    </p:spTree>
    <p:extLst>
      <p:ext uri="{BB962C8B-B14F-4D97-AF65-F5344CB8AC3E}">
        <p14:creationId xmlns:p14="http://schemas.microsoft.com/office/powerpoint/2010/main" val="10122029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 descr="Picture background"/>
          <p:cNvPicPr>
            <a:picLocks noGrp="1" noChangeAspect="1" noChangeArrowheads="1"/>
          </p:cNvPicPr>
          <p:nvPr>
            <p:ph type="pic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797" b="21797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74" name="Google Shape;574;p46"/>
          <p:cNvGrpSpPr/>
          <p:nvPr/>
        </p:nvGrpSpPr>
        <p:grpSpPr>
          <a:xfrm>
            <a:off x="2375" y="-42300"/>
            <a:ext cx="9174000" cy="5232300"/>
            <a:chOff x="2375" y="-42300"/>
            <a:chExt cx="9174000" cy="5232300"/>
          </a:xfrm>
        </p:grpSpPr>
        <p:cxnSp>
          <p:nvCxnSpPr>
            <p:cNvPr id="575" name="Google Shape;575;p46"/>
            <p:cNvCxnSpPr/>
            <p:nvPr/>
          </p:nvCxnSpPr>
          <p:spPr>
            <a:xfrm>
              <a:off x="378863" y="-42300"/>
              <a:ext cx="0" cy="52323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6" name="Google Shape;576;p46"/>
            <p:cNvCxnSpPr/>
            <p:nvPr/>
          </p:nvCxnSpPr>
          <p:spPr>
            <a:xfrm>
              <a:off x="2375" y="355700"/>
              <a:ext cx="91740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7" name="Google Shape;577;p46"/>
            <p:cNvCxnSpPr/>
            <p:nvPr/>
          </p:nvCxnSpPr>
          <p:spPr>
            <a:xfrm>
              <a:off x="2375" y="4745800"/>
              <a:ext cx="91740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8" name="Google Shape;578;p46"/>
            <p:cNvCxnSpPr/>
            <p:nvPr/>
          </p:nvCxnSpPr>
          <p:spPr>
            <a:xfrm>
              <a:off x="8765138" y="-42300"/>
              <a:ext cx="0" cy="52323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2" name="Прямоугольник 11"/>
          <p:cNvSpPr/>
          <p:nvPr/>
        </p:nvSpPr>
        <p:spPr>
          <a:xfrm>
            <a:off x="8779615" y="0"/>
            <a:ext cx="36438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Clr>
                <a:srgbClr val="F8F2F2"/>
              </a:buClr>
              <a:buSzPts val="3000"/>
            </a:pPr>
            <a:r>
              <a:rPr lang="ru-RU" sz="1600" b="1" dirty="0" smtClean="0">
                <a:solidFill>
                  <a:srgbClr val="69E7FF"/>
                </a:solidFill>
                <a:latin typeface="Nunito" pitchFamily="2" charset="-52"/>
                <a:sym typeface="Onest ExtraLight"/>
              </a:rPr>
              <a:t>6</a:t>
            </a:r>
            <a:endParaRPr lang="en" sz="1600" b="1" dirty="0">
              <a:solidFill>
                <a:srgbClr val="69E7FF"/>
              </a:solidFill>
              <a:latin typeface="Nunito" pitchFamily="2" charset="-52"/>
              <a:sym typeface="Onest ExtraLight"/>
            </a:endParaRPr>
          </a:p>
        </p:txBody>
      </p:sp>
    </p:spTree>
    <p:extLst>
      <p:ext uri="{BB962C8B-B14F-4D97-AF65-F5344CB8AC3E}">
        <p14:creationId xmlns:p14="http://schemas.microsoft.com/office/powerpoint/2010/main" val="1376699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05650" y="1253979"/>
            <a:ext cx="3974391" cy="989400"/>
          </a:xfrm>
        </p:spPr>
        <p:txBody>
          <a:bodyPr/>
          <a:lstStyle/>
          <a:p>
            <a:r>
              <a:rPr lang="en-US" dirty="0" smtClean="0"/>
              <a:t>Single-Event </a:t>
            </a:r>
            <a:r>
              <a:rPr lang="en-US" dirty="0" err="1" smtClean="0"/>
              <a:t>Latchup</a:t>
            </a:r>
            <a:r>
              <a:rPr lang="ru-RU" dirty="0" smtClean="0"/>
              <a:t>, </a:t>
            </a:r>
            <a:r>
              <a:rPr lang="en-US" dirty="0" smtClean="0"/>
              <a:t>SEL</a:t>
            </a:r>
            <a:endParaRPr lang="ru-RU" dirty="0"/>
          </a:p>
        </p:txBody>
      </p:sp>
      <p:sp>
        <p:nvSpPr>
          <p:cNvPr id="4" name="Подзаголовок 3"/>
          <p:cNvSpPr>
            <a:spLocks noGrp="1"/>
          </p:cNvSpPr>
          <p:nvPr>
            <p:ph type="subTitle" idx="1"/>
          </p:nvPr>
        </p:nvSpPr>
        <p:spPr>
          <a:xfrm>
            <a:off x="505650" y="2441499"/>
            <a:ext cx="4195659" cy="2214321"/>
          </a:xfrm>
        </p:spPr>
        <p:txBody>
          <a:bodyPr/>
          <a:lstStyle/>
          <a:p>
            <a:pPr marL="0"/>
            <a:r>
              <a:rPr lang="ru-RU" sz="1400" dirty="0" smtClean="0"/>
              <a:t>... а в </a:t>
            </a:r>
            <a:r>
              <a:rPr lang="ru-RU" sz="1400" dirty="0"/>
              <a:t>худшем — привести к </a:t>
            </a:r>
            <a:r>
              <a:rPr lang="ru-RU" sz="1400" dirty="0" err="1" smtClean="0"/>
              <a:t>тиристорному</a:t>
            </a:r>
            <a:r>
              <a:rPr lang="ru-RU" sz="1400" dirty="0" smtClean="0"/>
              <a:t> защелкиванию</a:t>
            </a:r>
            <a:r>
              <a:rPr lang="ru-RU" sz="1400" dirty="0"/>
              <a:t> </a:t>
            </a:r>
            <a:r>
              <a:rPr lang="ru-RU" sz="1400" dirty="0" smtClean="0"/>
              <a:t>(</a:t>
            </a:r>
            <a:r>
              <a:rPr lang="en-US" sz="1400" b="1" dirty="0">
                <a:solidFill>
                  <a:schemeClr val="tx2"/>
                </a:solidFill>
              </a:rPr>
              <a:t>S</a:t>
            </a:r>
            <a:r>
              <a:rPr lang="ru-RU" sz="1400" b="1" dirty="0" err="1" smtClean="0">
                <a:solidFill>
                  <a:schemeClr val="tx2"/>
                </a:solidFill>
              </a:rPr>
              <a:t>ingle</a:t>
            </a:r>
            <a:r>
              <a:rPr lang="ru-RU" sz="1400" b="1" dirty="0" smtClean="0">
                <a:solidFill>
                  <a:schemeClr val="tx2"/>
                </a:solidFill>
              </a:rPr>
              <a:t>-</a:t>
            </a:r>
            <a:r>
              <a:rPr lang="en-US" sz="1400" b="1" dirty="0" smtClean="0">
                <a:solidFill>
                  <a:schemeClr val="tx2"/>
                </a:solidFill>
              </a:rPr>
              <a:t>E</a:t>
            </a:r>
            <a:r>
              <a:rPr lang="ru-RU" sz="1400" b="1" dirty="0" err="1" smtClean="0">
                <a:solidFill>
                  <a:schemeClr val="tx2"/>
                </a:solidFill>
              </a:rPr>
              <a:t>vent</a:t>
            </a:r>
            <a:r>
              <a:rPr lang="ru-RU" sz="1400" b="1" dirty="0" smtClean="0">
                <a:solidFill>
                  <a:schemeClr val="tx2"/>
                </a:solidFill>
              </a:rPr>
              <a:t> </a:t>
            </a:r>
            <a:r>
              <a:rPr lang="en-US" sz="1400" b="1" dirty="0" err="1">
                <a:solidFill>
                  <a:schemeClr val="tx2"/>
                </a:solidFill>
              </a:rPr>
              <a:t>L</a:t>
            </a:r>
            <a:r>
              <a:rPr lang="ru-RU" sz="1400" b="1" dirty="0" err="1" smtClean="0">
                <a:solidFill>
                  <a:schemeClr val="tx2"/>
                </a:solidFill>
              </a:rPr>
              <a:t>atchup</a:t>
            </a:r>
            <a:r>
              <a:rPr lang="ru-RU" sz="1400" dirty="0"/>
              <a:t>, SEL</a:t>
            </a:r>
            <a:r>
              <a:rPr lang="ru-RU" sz="1400" dirty="0" smtClean="0"/>
              <a:t>).</a:t>
            </a:r>
          </a:p>
          <a:p>
            <a:pPr marL="0"/>
            <a:endParaRPr lang="ru-RU" sz="1400" dirty="0"/>
          </a:p>
          <a:p>
            <a:pPr marL="0"/>
            <a:r>
              <a:rPr lang="ru-RU" sz="1400" dirty="0"/>
              <a:t>У защелкнутого чипа </a:t>
            </a:r>
            <a:r>
              <a:rPr lang="ru-RU" sz="1400" b="1" dirty="0">
                <a:solidFill>
                  <a:schemeClr val="tx2"/>
                </a:solidFill>
              </a:rPr>
              <a:t>питание </a:t>
            </a:r>
            <a:r>
              <a:rPr lang="ru-RU" sz="1400" b="1" dirty="0" err="1">
                <a:solidFill>
                  <a:schemeClr val="tx2"/>
                </a:solidFill>
              </a:rPr>
              <a:t>закорачивается</a:t>
            </a:r>
            <a:r>
              <a:rPr lang="ru-RU" sz="1400" b="1" dirty="0">
                <a:solidFill>
                  <a:schemeClr val="tx2"/>
                </a:solidFill>
              </a:rPr>
              <a:t> </a:t>
            </a:r>
            <a:r>
              <a:rPr lang="ru-RU" sz="1400" dirty="0"/>
              <a:t>с землей, ток может идти очень большой, и привести к </a:t>
            </a:r>
            <a:r>
              <a:rPr lang="ru-RU" sz="1400" b="1" dirty="0">
                <a:solidFill>
                  <a:schemeClr val="tx2"/>
                </a:solidFill>
              </a:rPr>
              <a:t>сгоранию микросхемы</a:t>
            </a:r>
            <a:r>
              <a:rPr lang="ru-RU" sz="1400" dirty="0"/>
              <a:t>. Если питание успеть отключить и подключить до сгорания — то все будет работать как обычно.</a:t>
            </a:r>
            <a:endParaRPr lang="en-US" sz="1400" dirty="0" smtClean="0"/>
          </a:p>
        </p:txBody>
      </p:sp>
      <p:pic>
        <p:nvPicPr>
          <p:cNvPr id="41986" name="Picture 2" descr="Picture background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954"/>
          <a:stretch/>
        </p:blipFill>
        <p:spPr bwMode="auto">
          <a:xfrm>
            <a:off x="5499548" y="521297"/>
            <a:ext cx="2750372" cy="3444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6371230" y="4114582"/>
            <a:ext cx="100700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chemeClr val="tx1"/>
                </a:solidFill>
                <a:latin typeface="Onest" pitchFamily="2" charset="0"/>
              </a:rPr>
              <a:t>Т</a:t>
            </a:r>
            <a:r>
              <a:rPr lang="ru-RU" dirty="0" smtClean="0">
                <a:solidFill>
                  <a:schemeClr val="tx1"/>
                </a:solidFill>
                <a:latin typeface="Onest" pitchFamily="2" charset="0"/>
              </a:rPr>
              <a:t>иристор</a:t>
            </a:r>
            <a:endParaRPr lang="ru-RU" dirty="0">
              <a:solidFill>
                <a:schemeClr val="tx1"/>
              </a:solidFill>
              <a:latin typeface="Onest" pitchFamily="2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8702040" y="0"/>
            <a:ext cx="44196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Clr>
                <a:srgbClr val="F8F2F2"/>
              </a:buClr>
              <a:buSzPts val="3000"/>
            </a:pPr>
            <a:r>
              <a:rPr lang="ru-RU" sz="1600" b="1" dirty="0" smtClean="0">
                <a:solidFill>
                  <a:srgbClr val="69E7FF"/>
                </a:solidFill>
                <a:latin typeface="Nunito" pitchFamily="2" charset="-52"/>
                <a:sym typeface="Onest ExtraLight"/>
              </a:rPr>
              <a:t>59</a:t>
            </a:r>
            <a:endParaRPr lang="en" sz="1600" b="1" dirty="0">
              <a:solidFill>
                <a:srgbClr val="69E7FF"/>
              </a:solidFill>
              <a:latin typeface="Nunito" pitchFamily="2" charset="-52"/>
              <a:sym typeface="Onest ExtraLight"/>
            </a:endParaRPr>
          </a:p>
        </p:txBody>
      </p:sp>
    </p:spTree>
    <p:extLst>
      <p:ext uri="{BB962C8B-B14F-4D97-AF65-F5344CB8AC3E}">
        <p14:creationId xmlns:p14="http://schemas.microsoft.com/office/powerpoint/2010/main" val="314081158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05650" y="1253979"/>
            <a:ext cx="3974391" cy="989400"/>
          </a:xfrm>
        </p:spPr>
        <p:txBody>
          <a:bodyPr/>
          <a:lstStyle/>
          <a:p>
            <a:r>
              <a:rPr lang="en-US" dirty="0" smtClean="0"/>
              <a:t>Single-Event </a:t>
            </a:r>
            <a:r>
              <a:rPr lang="en-US" dirty="0" err="1" smtClean="0"/>
              <a:t>Latchup</a:t>
            </a:r>
            <a:r>
              <a:rPr lang="en-US" dirty="0" smtClean="0"/>
              <a:t>, SEL</a:t>
            </a:r>
            <a:endParaRPr lang="ru-RU" dirty="0"/>
          </a:p>
        </p:txBody>
      </p:sp>
      <p:sp>
        <p:nvSpPr>
          <p:cNvPr id="4" name="Подзаголовок 3"/>
          <p:cNvSpPr>
            <a:spLocks noGrp="1"/>
          </p:cNvSpPr>
          <p:nvPr>
            <p:ph type="subTitle" idx="1"/>
          </p:nvPr>
        </p:nvSpPr>
        <p:spPr>
          <a:xfrm>
            <a:off x="505651" y="2243379"/>
            <a:ext cx="4188270" cy="2214321"/>
          </a:xfrm>
        </p:spPr>
        <p:txBody>
          <a:bodyPr/>
          <a:lstStyle/>
          <a:p>
            <a:pPr marL="0"/>
            <a:r>
              <a:rPr lang="ru-RU" sz="1400" dirty="0" smtClean="0"/>
              <a:t>Причины </a:t>
            </a:r>
            <a:r>
              <a:rPr lang="ru-RU" sz="1400" dirty="0"/>
              <a:t>возникновения защелкивания –</a:t>
            </a:r>
          </a:p>
          <a:p>
            <a:pPr marL="0"/>
            <a:r>
              <a:rPr lang="ru-RU" sz="1400" dirty="0"/>
              <a:t>большая разность потенциалов на входе </a:t>
            </a:r>
            <a:r>
              <a:rPr lang="ru-RU" sz="1400" dirty="0" smtClean="0"/>
              <a:t>транзистора, вызванная </a:t>
            </a:r>
            <a:r>
              <a:rPr lang="ru-RU" sz="1400" dirty="0"/>
              <a:t>излучением, и паразитные структуры, свойственные КМОП-технологии (</a:t>
            </a:r>
            <a:r>
              <a:rPr lang="ru-RU" sz="1400" b="1" dirty="0">
                <a:solidFill>
                  <a:schemeClr val="tx2"/>
                </a:solidFill>
              </a:rPr>
              <a:t>пара p-n-p- и </a:t>
            </a:r>
            <a:r>
              <a:rPr lang="ru-RU" sz="1400" b="1" dirty="0" smtClean="0">
                <a:solidFill>
                  <a:schemeClr val="tx2"/>
                </a:solidFill>
              </a:rPr>
              <a:t>n-p-n-транзисторов образует </a:t>
            </a:r>
            <a:r>
              <a:rPr lang="ru-RU" sz="1400" b="1" dirty="0">
                <a:solidFill>
                  <a:schemeClr val="tx2"/>
                </a:solidFill>
              </a:rPr>
              <a:t>структуру, подобную тиристору</a:t>
            </a:r>
            <a:r>
              <a:rPr lang="ru-RU" sz="1400" dirty="0"/>
              <a:t>)</a:t>
            </a:r>
          </a:p>
        </p:txBody>
      </p:sp>
      <p:pic>
        <p:nvPicPr>
          <p:cNvPr id="53250" name="Picture 2" descr="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4773" y="867898"/>
            <a:ext cx="3334531" cy="3334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Прямоугольник 4"/>
          <p:cNvSpPr/>
          <p:nvPr/>
        </p:nvSpPr>
        <p:spPr>
          <a:xfrm>
            <a:off x="8702040" y="0"/>
            <a:ext cx="44196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Clr>
                <a:srgbClr val="F8F2F2"/>
              </a:buClr>
              <a:buSzPts val="3000"/>
            </a:pPr>
            <a:r>
              <a:rPr lang="ru-RU" sz="1600" b="1" dirty="0" smtClean="0">
                <a:solidFill>
                  <a:srgbClr val="69E7FF"/>
                </a:solidFill>
                <a:latin typeface="Nunito" pitchFamily="2" charset="-52"/>
                <a:sym typeface="Onest ExtraLight"/>
              </a:rPr>
              <a:t>60</a:t>
            </a:r>
            <a:endParaRPr lang="en" sz="1600" b="1" dirty="0">
              <a:solidFill>
                <a:srgbClr val="69E7FF"/>
              </a:solidFill>
              <a:latin typeface="Nunito" pitchFamily="2" charset="-52"/>
              <a:sym typeface="Onest ExtraLight"/>
            </a:endParaRPr>
          </a:p>
        </p:txBody>
      </p:sp>
    </p:spTree>
    <p:extLst>
      <p:ext uri="{BB962C8B-B14F-4D97-AF65-F5344CB8AC3E}">
        <p14:creationId xmlns:p14="http://schemas.microsoft.com/office/powerpoint/2010/main" val="318347460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15224" y="538480"/>
            <a:ext cx="4569123" cy="956198"/>
          </a:xfrm>
        </p:spPr>
        <p:txBody>
          <a:bodyPr/>
          <a:lstStyle/>
          <a:p>
            <a:r>
              <a:rPr lang="ru-RU" dirty="0"/>
              <a:t>Нейтроны </a:t>
            </a:r>
            <a:r>
              <a:rPr lang="ru-RU" dirty="0" smtClean="0"/>
              <a:t>+</a:t>
            </a:r>
            <a:r>
              <a:rPr lang="en-US" dirty="0" smtClean="0"/>
              <a:t> </a:t>
            </a:r>
            <a:r>
              <a:rPr lang="en-GB" baseline="30000" dirty="0" smtClean="0">
                <a:solidFill>
                  <a:schemeClr val="tx1"/>
                </a:solidFill>
                <a:latin typeface="Onest" pitchFamily="2" charset="0"/>
              </a:rPr>
              <a:t>10</a:t>
            </a:r>
            <a:r>
              <a:rPr lang="en-GB" dirty="0" smtClean="0">
                <a:solidFill>
                  <a:schemeClr val="tx1"/>
                </a:solidFill>
                <a:latin typeface="Onest" pitchFamily="2" charset="0"/>
              </a:rPr>
              <a:t>B</a:t>
            </a:r>
            <a:endParaRPr lang="en-US" dirty="0">
              <a:solidFill>
                <a:schemeClr val="tx1"/>
              </a:solidFill>
              <a:latin typeface="Onest" pitchFamily="2" charset="0"/>
            </a:endParaRPr>
          </a:p>
        </p:txBody>
      </p:sp>
      <p:sp>
        <p:nvSpPr>
          <p:cNvPr id="4" name="Подзаголовок 3"/>
          <p:cNvSpPr>
            <a:spLocks noGrp="1"/>
          </p:cNvSpPr>
          <p:nvPr>
            <p:ph type="subTitle" idx="1"/>
          </p:nvPr>
        </p:nvSpPr>
        <p:spPr>
          <a:xfrm>
            <a:off x="505651" y="1877619"/>
            <a:ext cx="4188270" cy="2214321"/>
          </a:xfrm>
        </p:spPr>
        <p:txBody>
          <a:bodyPr/>
          <a:lstStyle/>
          <a:p>
            <a:pPr marL="0"/>
            <a:r>
              <a:rPr lang="ru-RU" sz="1400" dirty="0"/>
              <a:t>Бор используется для </a:t>
            </a:r>
            <a:r>
              <a:rPr lang="ru-RU" sz="1400" b="1" dirty="0">
                <a:solidFill>
                  <a:schemeClr val="tx2"/>
                </a:solidFill>
              </a:rPr>
              <a:t>легирования кремния </a:t>
            </a:r>
            <a:r>
              <a:rPr lang="ru-RU" sz="1400" dirty="0"/>
              <a:t>и в виде боросиликатного стекла для изоляции слоев </a:t>
            </a:r>
            <a:r>
              <a:rPr lang="ru-RU" sz="1400" dirty="0" smtClean="0"/>
              <a:t>металла.</a:t>
            </a:r>
            <a:endParaRPr lang="en-US" sz="1400" dirty="0" smtClean="0"/>
          </a:p>
          <a:p>
            <a:pPr marL="0"/>
            <a:endParaRPr lang="ru-RU" sz="1400" dirty="0" smtClean="0"/>
          </a:p>
          <a:p>
            <a:pPr marL="0"/>
            <a:r>
              <a:rPr lang="ru-RU" sz="1400" dirty="0" smtClean="0"/>
              <a:t>Природный </a:t>
            </a:r>
            <a:r>
              <a:rPr lang="ru-RU" sz="1400" dirty="0"/>
              <a:t>бор на 20% состоит из </a:t>
            </a:r>
            <a:r>
              <a:rPr lang="ru-RU" sz="1400" dirty="0" smtClean="0"/>
              <a:t>Бора-10, который </a:t>
            </a:r>
            <a:r>
              <a:rPr lang="ru-RU" sz="1400" b="1" dirty="0">
                <a:solidFill>
                  <a:schemeClr val="tx2"/>
                </a:solidFill>
              </a:rPr>
              <a:t>очень хорошо реагирует с нейтронами </a:t>
            </a:r>
            <a:r>
              <a:rPr lang="ru-RU" sz="1400" dirty="0"/>
              <a:t>с выделением альфа-частицы прямо в сердце микросхемы</a:t>
            </a:r>
            <a:r>
              <a:rPr lang="ru-RU" sz="1400" dirty="0" smtClean="0"/>
              <a:t>.</a:t>
            </a:r>
            <a:endParaRPr lang="ru-RU" sz="1400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4347" y="698872"/>
            <a:ext cx="3717290" cy="2651667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4884347" y="3510931"/>
            <a:ext cx="390771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tx1"/>
                </a:solidFill>
                <a:latin typeface="Nunito" pitchFamily="2" charset="-52"/>
              </a:rPr>
              <a:t>Сечения захвата нейтрона, </a:t>
            </a:r>
            <a:r>
              <a:rPr lang="ru-RU" dirty="0" smtClean="0">
                <a:solidFill>
                  <a:schemeClr val="tx1"/>
                </a:solidFill>
                <a:latin typeface="Nunito" pitchFamily="2" charset="-52"/>
              </a:rPr>
              <a:t>(</a:t>
            </a:r>
            <a:r>
              <a:rPr lang="ru-RU" dirty="0" err="1" smtClean="0">
                <a:solidFill>
                  <a:schemeClr val="tx1"/>
                </a:solidFill>
                <a:latin typeface="Nunito" pitchFamily="2" charset="-52"/>
              </a:rPr>
              <a:t>барн</a:t>
            </a:r>
            <a:r>
              <a:rPr lang="ru-RU" dirty="0" smtClean="0">
                <a:solidFill>
                  <a:schemeClr val="tx1"/>
                </a:solidFill>
                <a:latin typeface="Nunito" pitchFamily="2" charset="-52"/>
              </a:rPr>
              <a:t>), </a:t>
            </a:r>
            <a:r>
              <a:rPr lang="ru-RU" dirty="0">
                <a:solidFill>
                  <a:schemeClr val="tx1"/>
                </a:solidFill>
                <a:latin typeface="Nunito" pitchFamily="2" charset="-52"/>
              </a:rPr>
              <a:t>у изотопов </a:t>
            </a:r>
            <a:r>
              <a:rPr lang="en-GB" baseline="30000" dirty="0" smtClean="0">
                <a:solidFill>
                  <a:schemeClr val="tx1"/>
                </a:solidFill>
                <a:latin typeface="Onest" pitchFamily="2" charset="0"/>
              </a:rPr>
              <a:t>10</a:t>
            </a:r>
            <a:r>
              <a:rPr lang="ru-RU" dirty="0" smtClean="0">
                <a:solidFill>
                  <a:schemeClr val="tx1"/>
                </a:solidFill>
                <a:latin typeface="Nunito" pitchFamily="2" charset="-52"/>
              </a:rPr>
              <a:t>В </a:t>
            </a:r>
            <a:r>
              <a:rPr lang="ru-RU" dirty="0">
                <a:solidFill>
                  <a:schemeClr val="tx1"/>
                </a:solidFill>
                <a:latin typeface="Nunito" pitchFamily="2" charset="-52"/>
              </a:rPr>
              <a:t>и </a:t>
            </a:r>
            <a:r>
              <a:rPr lang="en-GB" baseline="30000" dirty="0" smtClean="0">
                <a:solidFill>
                  <a:schemeClr val="tx1"/>
                </a:solidFill>
                <a:latin typeface="Onest" pitchFamily="2" charset="0"/>
              </a:rPr>
              <a:t>11</a:t>
            </a:r>
            <a:r>
              <a:rPr lang="ru-RU" dirty="0" smtClean="0">
                <a:solidFill>
                  <a:schemeClr val="tx1"/>
                </a:solidFill>
                <a:latin typeface="Nunito" pitchFamily="2" charset="-52"/>
              </a:rPr>
              <a:t>В </a:t>
            </a:r>
            <a:r>
              <a:rPr lang="ru-RU" dirty="0" err="1" smtClean="0">
                <a:solidFill>
                  <a:schemeClr val="tx1"/>
                </a:solidFill>
                <a:latin typeface="Nunito" pitchFamily="2" charset="-52"/>
              </a:rPr>
              <a:t>в</a:t>
            </a:r>
            <a:r>
              <a:rPr lang="ru-RU" dirty="0" smtClean="0">
                <a:solidFill>
                  <a:schemeClr val="tx1"/>
                </a:solidFill>
                <a:latin typeface="Nunito" pitchFamily="2" charset="-52"/>
              </a:rPr>
              <a:t> </a:t>
            </a:r>
            <a:r>
              <a:rPr lang="ru-RU" dirty="0">
                <a:solidFill>
                  <a:schemeClr val="tx1"/>
                </a:solidFill>
                <a:latin typeface="Nunito" pitchFamily="2" charset="-52"/>
              </a:rPr>
              <a:t>зависимости от энергии нейтрона, </a:t>
            </a:r>
            <a:r>
              <a:rPr lang="ru-RU" dirty="0" smtClean="0">
                <a:solidFill>
                  <a:schemeClr val="tx1"/>
                </a:solidFill>
                <a:latin typeface="Nunito" pitchFamily="2" charset="-52"/>
              </a:rPr>
              <a:t>(эВ) </a:t>
            </a:r>
            <a:endParaRPr lang="ru-RU" dirty="0">
              <a:solidFill>
                <a:schemeClr val="tx1"/>
              </a:solidFill>
              <a:latin typeface="Nunito" pitchFamily="2" charset="-52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8702040" y="0"/>
            <a:ext cx="44196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Clr>
                <a:srgbClr val="F8F2F2"/>
              </a:buClr>
              <a:buSzPts val="3000"/>
            </a:pPr>
            <a:r>
              <a:rPr lang="ru-RU" sz="1600" b="1" dirty="0">
                <a:solidFill>
                  <a:srgbClr val="69E7FF"/>
                </a:solidFill>
                <a:latin typeface="Nunito" pitchFamily="2" charset="-52"/>
                <a:sym typeface="Onest ExtraLight"/>
              </a:rPr>
              <a:t>6</a:t>
            </a:r>
            <a:r>
              <a:rPr lang="ru-RU" sz="1600" b="1" dirty="0" smtClean="0">
                <a:solidFill>
                  <a:srgbClr val="69E7FF"/>
                </a:solidFill>
                <a:latin typeface="Nunito" pitchFamily="2" charset="-52"/>
                <a:sym typeface="Onest ExtraLight"/>
              </a:rPr>
              <a:t>1</a:t>
            </a:r>
            <a:endParaRPr lang="en" sz="1600" b="1" dirty="0">
              <a:solidFill>
                <a:srgbClr val="69E7FF"/>
              </a:solidFill>
              <a:latin typeface="Nunito" pitchFamily="2" charset="-52"/>
              <a:sym typeface="Onest ExtraLight"/>
            </a:endParaRPr>
          </a:p>
        </p:txBody>
      </p:sp>
    </p:spTree>
    <p:extLst>
      <p:ext uri="{BB962C8B-B14F-4D97-AF65-F5344CB8AC3E}">
        <p14:creationId xmlns:p14="http://schemas.microsoft.com/office/powerpoint/2010/main" val="421415217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15224" y="538480"/>
            <a:ext cx="4569123" cy="956198"/>
          </a:xfrm>
        </p:spPr>
        <p:txBody>
          <a:bodyPr/>
          <a:lstStyle/>
          <a:p>
            <a:r>
              <a:rPr lang="ru-RU" dirty="0"/>
              <a:t>Нейтроны </a:t>
            </a:r>
            <a:r>
              <a:rPr lang="ru-RU" dirty="0" smtClean="0"/>
              <a:t>+</a:t>
            </a:r>
            <a:r>
              <a:rPr lang="en-US" dirty="0" smtClean="0"/>
              <a:t> </a:t>
            </a:r>
            <a:r>
              <a:rPr lang="en-GB" baseline="30000" dirty="0" smtClean="0">
                <a:solidFill>
                  <a:schemeClr val="tx1"/>
                </a:solidFill>
                <a:latin typeface="Onest" pitchFamily="2" charset="0"/>
              </a:rPr>
              <a:t>10</a:t>
            </a:r>
            <a:r>
              <a:rPr lang="en-GB" dirty="0" smtClean="0">
                <a:solidFill>
                  <a:schemeClr val="tx1"/>
                </a:solidFill>
                <a:latin typeface="Onest" pitchFamily="2" charset="0"/>
              </a:rPr>
              <a:t>B</a:t>
            </a:r>
            <a:endParaRPr lang="en-US" dirty="0">
              <a:solidFill>
                <a:schemeClr val="tx1"/>
              </a:solidFill>
              <a:latin typeface="Onest" pitchFamily="2" charset="0"/>
            </a:endParaRPr>
          </a:p>
        </p:txBody>
      </p:sp>
      <p:sp>
        <p:nvSpPr>
          <p:cNvPr id="4" name="Подзаголовок 3"/>
          <p:cNvSpPr>
            <a:spLocks noGrp="1"/>
          </p:cNvSpPr>
          <p:nvPr>
            <p:ph type="subTitle" idx="1"/>
          </p:nvPr>
        </p:nvSpPr>
        <p:spPr>
          <a:xfrm>
            <a:off x="505651" y="1877619"/>
            <a:ext cx="4188270" cy="2795981"/>
          </a:xfrm>
        </p:spPr>
        <p:txBody>
          <a:bodyPr/>
          <a:lstStyle/>
          <a:p>
            <a:pPr marL="0"/>
            <a:r>
              <a:rPr lang="ru-RU" sz="1400" dirty="0"/>
              <a:t>Нейтроны получаются как вторичная радиация, или прилетают от </a:t>
            </a:r>
            <a:r>
              <a:rPr lang="ru-RU" sz="1400" dirty="0" smtClean="0"/>
              <a:t>земли.</a:t>
            </a:r>
            <a:endParaRPr lang="ru-RU" sz="1400" dirty="0"/>
          </a:p>
          <a:p>
            <a:pPr marL="0"/>
            <a:endParaRPr lang="ru-RU" sz="1400" dirty="0"/>
          </a:p>
          <a:p>
            <a:pPr marL="0"/>
            <a:r>
              <a:rPr lang="en-GB" sz="1400" baseline="30000" dirty="0">
                <a:solidFill>
                  <a:schemeClr val="tx1"/>
                </a:solidFill>
                <a:latin typeface="Fira Code Light" panose="020B0809050000020004" pitchFamily="49" charset="0"/>
                <a:ea typeface="Fira Code Light" panose="020B0809050000020004" pitchFamily="49" charset="0"/>
              </a:rPr>
              <a:t>10</a:t>
            </a:r>
            <a:r>
              <a:rPr lang="ru-RU" sz="1400" dirty="0" smtClean="0">
                <a:latin typeface="Fira Code Light" panose="020B0809050000020004" pitchFamily="49" charset="0"/>
                <a:ea typeface="Fira Code Light" panose="020B0809050000020004" pitchFamily="49" charset="0"/>
              </a:rPr>
              <a:t>B </a:t>
            </a:r>
            <a:r>
              <a:rPr lang="ru-RU" sz="1400" dirty="0">
                <a:latin typeface="Fira Code Light" panose="020B0809050000020004" pitchFamily="49" charset="0"/>
                <a:ea typeface="Fira Code Light" panose="020B0809050000020004" pitchFamily="49" charset="0"/>
              </a:rPr>
              <a:t>+ n → </a:t>
            </a:r>
            <a:r>
              <a:rPr lang="ru-RU" sz="1400" dirty="0" smtClean="0">
                <a:latin typeface="Fira Code Light" panose="020B0809050000020004" pitchFamily="49" charset="0"/>
                <a:ea typeface="Fira Code Light" panose="020B0809050000020004" pitchFamily="49" charset="0"/>
              </a:rPr>
              <a:t>[</a:t>
            </a:r>
            <a:r>
              <a:rPr lang="en-GB" sz="1400" baseline="30000" dirty="0" smtClean="0">
                <a:solidFill>
                  <a:schemeClr val="tx1"/>
                </a:solidFill>
                <a:latin typeface="Fira Code Light" panose="020B0809050000020004" pitchFamily="49" charset="0"/>
                <a:ea typeface="Fira Code Light" panose="020B0809050000020004" pitchFamily="49" charset="0"/>
              </a:rPr>
              <a:t>11</a:t>
            </a:r>
            <a:r>
              <a:rPr lang="ru-RU" sz="1400" dirty="0" smtClean="0">
                <a:latin typeface="Fira Code Light" panose="020B0809050000020004" pitchFamily="49" charset="0"/>
                <a:ea typeface="Fira Code Light" panose="020B0809050000020004" pitchFamily="49" charset="0"/>
              </a:rPr>
              <a:t>B] </a:t>
            </a:r>
            <a:r>
              <a:rPr lang="ru-RU" sz="1400" dirty="0">
                <a:latin typeface="Fira Code Light" panose="020B0809050000020004" pitchFamily="49" charset="0"/>
                <a:ea typeface="Fira Code Light" panose="020B0809050000020004" pitchFamily="49" charset="0"/>
              </a:rPr>
              <a:t>→ α + </a:t>
            </a:r>
            <a:r>
              <a:rPr lang="en-GB" sz="1400" baseline="30000" dirty="0" smtClean="0">
                <a:solidFill>
                  <a:schemeClr val="tx1"/>
                </a:solidFill>
                <a:latin typeface="Fira Code Light" panose="020B0809050000020004" pitchFamily="49" charset="0"/>
                <a:ea typeface="Fira Code Light" panose="020B0809050000020004" pitchFamily="49" charset="0"/>
              </a:rPr>
              <a:t>7</a:t>
            </a:r>
            <a:r>
              <a:rPr lang="ru-RU" sz="1400" dirty="0" err="1" smtClean="0">
                <a:latin typeface="Fira Code Light" panose="020B0809050000020004" pitchFamily="49" charset="0"/>
                <a:ea typeface="Fira Code Light" panose="020B0809050000020004" pitchFamily="49" charset="0"/>
              </a:rPr>
              <a:t>Li</a:t>
            </a:r>
            <a:r>
              <a:rPr lang="ru-RU" sz="1400" dirty="0" smtClean="0">
                <a:latin typeface="Fira Code Light" panose="020B0809050000020004" pitchFamily="49" charset="0"/>
                <a:ea typeface="Fira Code Light" panose="020B0809050000020004" pitchFamily="49" charset="0"/>
              </a:rPr>
              <a:t> </a:t>
            </a:r>
            <a:r>
              <a:rPr lang="ru-RU" sz="1400" dirty="0">
                <a:latin typeface="Fira Code Light" panose="020B0809050000020004" pitchFamily="49" charset="0"/>
                <a:ea typeface="Fira Code Light" panose="020B0809050000020004" pitchFamily="49" charset="0"/>
              </a:rPr>
              <a:t>+ 2.31 </a:t>
            </a:r>
            <a:r>
              <a:rPr lang="ru-RU" sz="1400" dirty="0" err="1" smtClean="0">
                <a:latin typeface="Fira Code Light" panose="020B0809050000020004" pitchFamily="49" charset="0"/>
                <a:ea typeface="Fira Code Light" panose="020B0809050000020004" pitchFamily="49" charset="0"/>
              </a:rPr>
              <a:t>MeV</a:t>
            </a:r>
            <a:endParaRPr lang="en-US" sz="1400" dirty="0" smtClean="0">
              <a:latin typeface="Fira Code Light" panose="020B0809050000020004" pitchFamily="49" charset="0"/>
              <a:ea typeface="Fira Code Light" panose="020B0809050000020004" pitchFamily="49" charset="0"/>
            </a:endParaRPr>
          </a:p>
          <a:p>
            <a:pPr marL="0"/>
            <a:endParaRPr lang="en-US" sz="1400" dirty="0">
              <a:latin typeface="Onest" pitchFamily="2" charset="0"/>
              <a:ea typeface="Fira Code Light" panose="020B0809050000020004" pitchFamily="49" charset="0"/>
            </a:endParaRPr>
          </a:p>
          <a:p>
            <a:pPr marL="0"/>
            <a:r>
              <a:rPr lang="ru-RU" sz="1400" b="1" dirty="0" smtClean="0">
                <a:solidFill>
                  <a:schemeClr val="tx2"/>
                </a:solidFill>
                <a:latin typeface="Onest" pitchFamily="2" charset="0"/>
                <a:ea typeface="Fira Code Light" panose="020B0809050000020004" pitchFamily="49" charset="0"/>
              </a:rPr>
              <a:t>используя</a:t>
            </a:r>
            <a:r>
              <a:rPr lang="ru-RU" sz="1400" dirty="0" smtClean="0">
                <a:latin typeface="Onest" pitchFamily="2" charset="0"/>
                <a:ea typeface="Fira Code Light" panose="020B0809050000020004" pitchFamily="49" charset="0"/>
              </a:rPr>
              <a:t> </a:t>
            </a:r>
            <a:r>
              <a:rPr lang="ru-RU" sz="1400" dirty="0">
                <a:latin typeface="Onest" pitchFamily="2" charset="0"/>
                <a:ea typeface="Fira Code Light" panose="020B0809050000020004" pitchFamily="49" charset="0"/>
              </a:rPr>
              <a:t>для производства микросхем </a:t>
            </a:r>
            <a:r>
              <a:rPr lang="ru-RU" sz="1400" b="1" dirty="0">
                <a:solidFill>
                  <a:schemeClr val="tx2"/>
                </a:solidFill>
                <a:latin typeface="Onest" pitchFamily="2" charset="0"/>
                <a:ea typeface="Fira Code Light" panose="020B0809050000020004" pitchFamily="49" charset="0"/>
              </a:rPr>
              <a:t>только изотоп </a:t>
            </a:r>
            <a:r>
              <a:rPr lang="en-GB" sz="1400" b="1" baseline="30000" dirty="0" smtClean="0">
                <a:solidFill>
                  <a:schemeClr val="tx2"/>
                </a:solidFill>
                <a:latin typeface="Onest" pitchFamily="2" charset="0"/>
              </a:rPr>
              <a:t>11</a:t>
            </a:r>
            <a:r>
              <a:rPr lang="ru-RU" sz="1400" b="1" dirty="0" smtClean="0">
                <a:solidFill>
                  <a:schemeClr val="tx2"/>
                </a:solidFill>
                <a:latin typeface="Onest" pitchFamily="2" charset="0"/>
                <a:ea typeface="Fira Code Light" panose="020B0809050000020004" pitchFamily="49" charset="0"/>
              </a:rPr>
              <a:t>B</a:t>
            </a:r>
            <a:r>
              <a:rPr lang="en-US" sz="1400" dirty="0" smtClean="0">
                <a:latin typeface="Onest" pitchFamily="2" charset="0"/>
                <a:ea typeface="Fira Code Light" panose="020B0809050000020004" pitchFamily="49" charset="0"/>
              </a:rPr>
              <a:t>, </a:t>
            </a:r>
            <a:r>
              <a:rPr lang="ru-RU" sz="1400" dirty="0" smtClean="0">
                <a:latin typeface="Onest" pitchFamily="2" charset="0"/>
                <a:ea typeface="Fira Code Light" panose="020B0809050000020004" pitchFamily="49" charset="0"/>
              </a:rPr>
              <a:t> </a:t>
            </a:r>
            <a:r>
              <a:rPr lang="ru-RU" sz="1400" dirty="0">
                <a:latin typeface="Onest" pitchFamily="2" charset="0"/>
                <a:ea typeface="Fira Code Light" panose="020B0809050000020004" pitchFamily="49" charset="0"/>
              </a:rPr>
              <a:t>нейтроны практически беспрепятственно проходят через микросхему, </a:t>
            </a:r>
            <a:r>
              <a:rPr lang="ru-RU" sz="1400" b="1" dirty="0">
                <a:solidFill>
                  <a:schemeClr val="tx2"/>
                </a:solidFill>
                <a:latin typeface="Onest" pitchFamily="2" charset="0"/>
                <a:ea typeface="Fira Code Light" panose="020B0809050000020004" pitchFamily="49" charset="0"/>
              </a:rPr>
              <a:t>не вызывая </a:t>
            </a:r>
            <a:r>
              <a:rPr lang="ru-RU" sz="1400" b="1" dirty="0" smtClean="0">
                <a:solidFill>
                  <a:schemeClr val="tx2"/>
                </a:solidFill>
                <a:latin typeface="Onest" pitchFamily="2" charset="0"/>
                <a:ea typeface="Fira Code Light" panose="020B0809050000020004" pitchFamily="49" charset="0"/>
              </a:rPr>
              <a:t>ошибок</a:t>
            </a:r>
            <a:r>
              <a:rPr lang="en-US" sz="1400" b="1" dirty="0">
                <a:solidFill>
                  <a:schemeClr val="tx2"/>
                </a:solidFill>
                <a:latin typeface="Onest" pitchFamily="2" charset="0"/>
                <a:ea typeface="Fira Code Light" panose="020B0809050000020004" pitchFamily="49" charset="0"/>
              </a:rPr>
              <a:t>.</a:t>
            </a:r>
            <a:endParaRPr lang="ru-RU" sz="1400" b="1" dirty="0">
              <a:solidFill>
                <a:schemeClr val="tx2"/>
              </a:solidFill>
              <a:latin typeface="Onest" pitchFamily="2" charset="0"/>
              <a:ea typeface="Fira Code Light" panose="020B0809050000020004" pitchFamily="49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2956" y="0"/>
            <a:ext cx="3467528" cy="5143500"/>
          </a:xfrm>
          <a:prstGeom prst="rect">
            <a:avLst/>
          </a:prstGeom>
        </p:spPr>
      </p:pic>
      <p:sp>
        <p:nvSpPr>
          <p:cNvPr id="7" name="Прямоугольник 6"/>
          <p:cNvSpPr/>
          <p:nvPr/>
        </p:nvSpPr>
        <p:spPr>
          <a:xfrm>
            <a:off x="8702040" y="0"/>
            <a:ext cx="44196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Clr>
                <a:srgbClr val="F8F2F2"/>
              </a:buClr>
              <a:buSzPts val="3000"/>
            </a:pPr>
            <a:r>
              <a:rPr lang="ru-RU" sz="1600" b="1" dirty="0" smtClean="0">
                <a:solidFill>
                  <a:srgbClr val="69E7FF"/>
                </a:solidFill>
                <a:latin typeface="Nunito" pitchFamily="2" charset="-52"/>
                <a:sym typeface="Onest ExtraLight"/>
              </a:rPr>
              <a:t>6</a:t>
            </a:r>
            <a:r>
              <a:rPr lang="ru-RU" sz="1600" b="1" dirty="0">
                <a:solidFill>
                  <a:srgbClr val="69E7FF"/>
                </a:solidFill>
                <a:latin typeface="Nunito" pitchFamily="2" charset="-52"/>
                <a:sym typeface="Onest ExtraLight"/>
              </a:rPr>
              <a:t>2</a:t>
            </a:r>
            <a:endParaRPr lang="en" sz="1600" b="1" dirty="0">
              <a:solidFill>
                <a:srgbClr val="69E7FF"/>
              </a:solidFill>
              <a:latin typeface="Nunito" pitchFamily="2" charset="-52"/>
              <a:sym typeface="Onest ExtraLight"/>
            </a:endParaRPr>
          </a:p>
        </p:txBody>
      </p:sp>
    </p:spTree>
    <p:extLst>
      <p:ext uri="{BB962C8B-B14F-4D97-AF65-F5344CB8AC3E}">
        <p14:creationId xmlns:p14="http://schemas.microsoft.com/office/powerpoint/2010/main" val="350989005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37"/>
          <p:cNvSpPr txBox="1">
            <a:spLocks noGrp="1"/>
          </p:cNvSpPr>
          <p:nvPr>
            <p:ph type="title"/>
          </p:nvPr>
        </p:nvSpPr>
        <p:spPr>
          <a:xfrm>
            <a:off x="789922" y="838990"/>
            <a:ext cx="4387095" cy="196858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ru-RU" sz="4800" dirty="0"/>
              <a:t>Поднять щиты!</a:t>
            </a:r>
          </a:p>
        </p:txBody>
      </p:sp>
      <p:sp>
        <p:nvSpPr>
          <p:cNvPr id="447" name="Google Shape;447;p37"/>
          <p:cNvSpPr txBox="1">
            <a:spLocks noGrp="1"/>
          </p:cNvSpPr>
          <p:nvPr>
            <p:ph type="title" idx="2"/>
          </p:nvPr>
        </p:nvSpPr>
        <p:spPr>
          <a:xfrm>
            <a:off x="5864950" y="1012925"/>
            <a:ext cx="1652100" cy="91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03</a:t>
            </a:r>
            <a:endParaRPr dirty="0"/>
          </a:p>
        </p:txBody>
      </p:sp>
      <p:sp>
        <p:nvSpPr>
          <p:cNvPr id="448" name="Google Shape;448;p37"/>
          <p:cNvSpPr txBox="1">
            <a:spLocks noGrp="1"/>
          </p:cNvSpPr>
          <p:nvPr>
            <p:ph type="subTitle" idx="1"/>
          </p:nvPr>
        </p:nvSpPr>
        <p:spPr>
          <a:xfrm>
            <a:off x="785500" y="3233295"/>
            <a:ext cx="3232800" cy="74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ru-RU" dirty="0"/>
              <a:t>Методы повышения радиационной стойкости ИС</a:t>
            </a:r>
          </a:p>
        </p:txBody>
      </p:sp>
      <p:cxnSp>
        <p:nvCxnSpPr>
          <p:cNvPr id="450" name="Google Shape;450;p37"/>
          <p:cNvCxnSpPr/>
          <p:nvPr/>
        </p:nvCxnSpPr>
        <p:spPr>
          <a:xfrm>
            <a:off x="4714750" y="-52525"/>
            <a:ext cx="0" cy="5256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1" name="Google Shape;451;p37"/>
          <p:cNvCxnSpPr/>
          <p:nvPr/>
        </p:nvCxnSpPr>
        <p:spPr>
          <a:xfrm>
            <a:off x="785500" y="2807570"/>
            <a:ext cx="34494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" name="Google Shape;1276;p70"/>
          <p:cNvPicPr preferRelativeResize="0"/>
          <p:nvPr/>
        </p:nvPicPr>
        <p:blipFill rotWithShape="1">
          <a:blip r:embed="rId3">
            <a:alphaModFix/>
          </a:blip>
          <a:srcRect l="9163" t="10485" r="9163" b="10493"/>
          <a:stretch/>
        </p:blipFill>
        <p:spPr>
          <a:xfrm>
            <a:off x="5420011" y="1928825"/>
            <a:ext cx="2753452" cy="2706411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Прямоугольник 8"/>
          <p:cNvSpPr/>
          <p:nvPr/>
        </p:nvSpPr>
        <p:spPr>
          <a:xfrm>
            <a:off x="8702040" y="0"/>
            <a:ext cx="44196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Clr>
                <a:srgbClr val="F8F2F2"/>
              </a:buClr>
              <a:buSzPts val="3000"/>
            </a:pPr>
            <a:r>
              <a:rPr lang="ru-RU" sz="1600" b="1" dirty="0" smtClean="0">
                <a:solidFill>
                  <a:srgbClr val="69E7FF"/>
                </a:solidFill>
                <a:latin typeface="Nunito" pitchFamily="2" charset="-52"/>
                <a:sym typeface="Onest ExtraLight"/>
              </a:rPr>
              <a:t>6</a:t>
            </a:r>
            <a:r>
              <a:rPr lang="ru-RU" sz="1600" b="1" dirty="0">
                <a:solidFill>
                  <a:srgbClr val="69E7FF"/>
                </a:solidFill>
                <a:latin typeface="Nunito" pitchFamily="2" charset="-52"/>
                <a:sym typeface="Onest ExtraLight"/>
              </a:rPr>
              <a:t>3</a:t>
            </a:r>
            <a:endParaRPr lang="en" sz="1600" b="1" dirty="0">
              <a:solidFill>
                <a:srgbClr val="69E7FF"/>
              </a:solidFill>
              <a:latin typeface="Nunito" pitchFamily="2" charset="-52"/>
              <a:sym typeface="Onest ExtraLight"/>
            </a:endParaRPr>
          </a:p>
        </p:txBody>
      </p:sp>
    </p:spTree>
    <p:extLst>
      <p:ext uri="{BB962C8B-B14F-4D97-AF65-F5344CB8AC3E}">
        <p14:creationId xmlns:p14="http://schemas.microsoft.com/office/powerpoint/2010/main" val="53647592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37"/>
          <p:cNvSpPr txBox="1">
            <a:spLocks noGrp="1"/>
          </p:cNvSpPr>
          <p:nvPr>
            <p:ph type="title"/>
          </p:nvPr>
        </p:nvSpPr>
        <p:spPr>
          <a:xfrm>
            <a:off x="668002" y="487680"/>
            <a:ext cx="4387095" cy="165032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ru-RU" sz="3200" dirty="0" err="1" smtClean="0"/>
              <a:t>Радиационно</a:t>
            </a:r>
            <a:r>
              <a:rPr lang="en-US" sz="3200" dirty="0" smtClean="0"/>
              <a:t>-</a:t>
            </a:r>
            <a:r>
              <a:rPr lang="ru-RU" sz="3200" dirty="0" smtClean="0"/>
              <a:t>стойкие </a:t>
            </a:r>
            <a:r>
              <a:rPr lang="ru-RU" sz="3200" dirty="0"/>
              <a:t>ИС</a:t>
            </a:r>
          </a:p>
        </p:txBody>
      </p:sp>
      <p:sp>
        <p:nvSpPr>
          <p:cNvPr id="448" name="Google Shape;448;p37"/>
          <p:cNvSpPr txBox="1">
            <a:spLocks noGrp="1"/>
          </p:cNvSpPr>
          <p:nvPr>
            <p:ph type="subTitle" idx="1"/>
          </p:nvPr>
        </p:nvSpPr>
        <p:spPr>
          <a:xfrm>
            <a:off x="545575" y="2257934"/>
            <a:ext cx="4169175" cy="248768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ru-RU" dirty="0" err="1" smtClean="0"/>
              <a:t>Радиационно</a:t>
            </a:r>
            <a:r>
              <a:rPr lang="en-US" dirty="0" smtClean="0"/>
              <a:t>-</a:t>
            </a:r>
            <a:r>
              <a:rPr lang="ru-RU" dirty="0" smtClean="0"/>
              <a:t>стойкие </a:t>
            </a:r>
            <a:r>
              <a:rPr lang="ru-RU" dirty="0"/>
              <a:t>ИС применяются в </a:t>
            </a:r>
            <a:r>
              <a:rPr lang="ru-RU" b="1" dirty="0">
                <a:solidFill>
                  <a:schemeClr val="tx2"/>
                </a:solidFill>
              </a:rPr>
              <a:t>оборонной и космической промышленности, медицинской электронике</a:t>
            </a:r>
            <a:r>
              <a:rPr lang="ru-RU" dirty="0"/>
              <a:t>. Они гарантируют надежную работу и неизменность параметров устройств в условиях различных воздействий радиации. </a:t>
            </a:r>
            <a:endParaRPr lang="ru-RU" b="1" dirty="0"/>
          </a:p>
        </p:txBody>
      </p:sp>
      <p:cxnSp>
        <p:nvCxnSpPr>
          <p:cNvPr id="450" name="Google Shape;450;p37"/>
          <p:cNvCxnSpPr/>
          <p:nvPr/>
        </p:nvCxnSpPr>
        <p:spPr>
          <a:xfrm>
            <a:off x="4714750" y="-52525"/>
            <a:ext cx="0" cy="5256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1" name="Google Shape;451;p37"/>
          <p:cNvCxnSpPr/>
          <p:nvPr/>
        </p:nvCxnSpPr>
        <p:spPr>
          <a:xfrm>
            <a:off x="785500" y="2161736"/>
            <a:ext cx="34494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8769" y="865903"/>
            <a:ext cx="3946430" cy="3257698"/>
          </a:xfrm>
          <a:prstGeom prst="rect">
            <a:avLst/>
          </a:prstGeom>
        </p:spPr>
      </p:pic>
      <p:sp>
        <p:nvSpPr>
          <p:cNvPr id="11" name="Прямоугольник 10"/>
          <p:cNvSpPr/>
          <p:nvPr/>
        </p:nvSpPr>
        <p:spPr>
          <a:xfrm>
            <a:off x="8702040" y="0"/>
            <a:ext cx="44196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Clr>
                <a:srgbClr val="F8F2F2"/>
              </a:buClr>
              <a:buSzPts val="3000"/>
            </a:pPr>
            <a:r>
              <a:rPr lang="ru-RU" sz="1600" b="1" dirty="0" smtClean="0">
                <a:solidFill>
                  <a:srgbClr val="69E7FF"/>
                </a:solidFill>
                <a:latin typeface="Nunito" pitchFamily="2" charset="-52"/>
                <a:sym typeface="Onest ExtraLight"/>
              </a:rPr>
              <a:t>64</a:t>
            </a:r>
            <a:endParaRPr lang="en" sz="1600" b="1" dirty="0">
              <a:solidFill>
                <a:srgbClr val="69E7FF"/>
              </a:solidFill>
              <a:latin typeface="Nunito" pitchFamily="2" charset="-52"/>
              <a:sym typeface="Onest ExtraLight"/>
            </a:endParaRPr>
          </a:p>
        </p:txBody>
      </p:sp>
    </p:spTree>
    <p:extLst>
      <p:ext uri="{BB962C8B-B14F-4D97-AF65-F5344CB8AC3E}">
        <p14:creationId xmlns:p14="http://schemas.microsoft.com/office/powerpoint/2010/main" val="198681019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37"/>
          <p:cNvSpPr txBox="1">
            <a:spLocks noGrp="1"/>
          </p:cNvSpPr>
          <p:nvPr>
            <p:ph type="title"/>
          </p:nvPr>
        </p:nvSpPr>
        <p:spPr>
          <a:xfrm>
            <a:off x="668002" y="487680"/>
            <a:ext cx="4387095" cy="165032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ru-RU" sz="3200" dirty="0"/>
              <a:t>Методы повышения радиационной стойкости ИС</a:t>
            </a:r>
          </a:p>
        </p:txBody>
      </p:sp>
      <p:sp>
        <p:nvSpPr>
          <p:cNvPr id="448" name="Google Shape;448;p37"/>
          <p:cNvSpPr txBox="1">
            <a:spLocks noGrp="1"/>
          </p:cNvSpPr>
          <p:nvPr>
            <p:ph type="subTitle" idx="1"/>
          </p:nvPr>
        </p:nvSpPr>
        <p:spPr>
          <a:xfrm>
            <a:off x="545575" y="2257934"/>
            <a:ext cx="3929250" cy="234454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ru-RU" b="1" dirty="0" smtClean="0"/>
              <a:t>Тройное </a:t>
            </a:r>
            <a:r>
              <a:rPr lang="ru-RU" b="1" dirty="0"/>
              <a:t>резервирование </a:t>
            </a:r>
            <a:r>
              <a:rPr lang="ru-RU" dirty="0"/>
              <a:t>(TMR) с мажоритарным </a:t>
            </a:r>
            <a:r>
              <a:rPr lang="ru-RU" dirty="0" smtClean="0"/>
              <a:t>элементом;</a:t>
            </a:r>
            <a:endParaRPr lang="en-US" dirty="0" smtClean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ru-RU" dirty="0" smtClean="0"/>
              <a:t>Задержка </a:t>
            </a:r>
            <a:r>
              <a:rPr lang="ru-RU" dirty="0"/>
              <a:t>установления </a:t>
            </a:r>
            <a:r>
              <a:rPr lang="ru-RU" dirty="0" smtClean="0"/>
              <a:t>состояния;</a:t>
            </a:r>
            <a:endParaRPr lang="en-US" dirty="0" smtClean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ru-RU" dirty="0" smtClean="0"/>
              <a:t>Фильтрация </a:t>
            </a:r>
            <a:r>
              <a:rPr lang="ru-RU" dirty="0"/>
              <a:t>по </a:t>
            </a:r>
            <a:r>
              <a:rPr lang="ru-RU" dirty="0" smtClean="0"/>
              <a:t>времени</a:t>
            </a:r>
            <a:r>
              <a:rPr lang="en-US" dirty="0" smtClean="0"/>
              <a:t>;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ru-RU" dirty="0" smtClean="0"/>
              <a:t>Корректирующие коды</a:t>
            </a:r>
            <a:endParaRPr lang="ru-RU" dirty="0"/>
          </a:p>
        </p:txBody>
      </p:sp>
      <p:cxnSp>
        <p:nvCxnSpPr>
          <p:cNvPr id="450" name="Google Shape;450;p37"/>
          <p:cNvCxnSpPr/>
          <p:nvPr/>
        </p:nvCxnSpPr>
        <p:spPr>
          <a:xfrm>
            <a:off x="4714750" y="-52525"/>
            <a:ext cx="0" cy="5256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1" name="Google Shape;451;p37"/>
          <p:cNvCxnSpPr/>
          <p:nvPr/>
        </p:nvCxnSpPr>
        <p:spPr>
          <a:xfrm>
            <a:off x="785500" y="2161736"/>
            <a:ext cx="34494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7346" name="Picture 2" descr="Picture background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05" r="23933"/>
          <a:stretch/>
        </p:blipFill>
        <p:spPr bwMode="auto">
          <a:xfrm>
            <a:off x="4714750" y="361802"/>
            <a:ext cx="4046749" cy="4383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Прямоугольник 6"/>
          <p:cNvSpPr/>
          <p:nvPr/>
        </p:nvSpPr>
        <p:spPr>
          <a:xfrm>
            <a:off x="8702040" y="0"/>
            <a:ext cx="44196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Clr>
                <a:srgbClr val="F8F2F2"/>
              </a:buClr>
              <a:buSzPts val="3000"/>
            </a:pPr>
            <a:r>
              <a:rPr lang="ru-RU" sz="1600" b="1" dirty="0" smtClean="0">
                <a:solidFill>
                  <a:srgbClr val="69E7FF"/>
                </a:solidFill>
                <a:latin typeface="Nunito" pitchFamily="2" charset="-52"/>
                <a:sym typeface="Onest ExtraLight"/>
              </a:rPr>
              <a:t>65</a:t>
            </a:r>
            <a:endParaRPr lang="en" sz="1600" b="1" dirty="0">
              <a:solidFill>
                <a:srgbClr val="69E7FF"/>
              </a:solidFill>
              <a:latin typeface="Nunito" pitchFamily="2" charset="-52"/>
              <a:sym typeface="Onest ExtraLight"/>
            </a:endParaRPr>
          </a:p>
        </p:txBody>
      </p:sp>
    </p:spTree>
    <p:extLst>
      <p:ext uri="{BB962C8B-B14F-4D97-AF65-F5344CB8AC3E}">
        <p14:creationId xmlns:p14="http://schemas.microsoft.com/office/powerpoint/2010/main" val="244421526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37"/>
          <p:cNvSpPr txBox="1">
            <a:spLocks noGrp="1"/>
          </p:cNvSpPr>
          <p:nvPr>
            <p:ph type="title"/>
          </p:nvPr>
        </p:nvSpPr>
        <p:spPr>
          <a:xfrm>
            <a:off x="545575" y="443962"/>
            <a:ext cx="4387095" cy="107120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sz="3200" dirty="0" smtClean="0"/>
              <a:t>Triple Modular Redundancy, TMR</a:t>
            </a:r>
            <a:endParaRPr lang="ru-RU" sz="3200" dirty="0"/>
          </a:p>
        </p:txBody>
      </p:sp>
      <p:sp>
        <p:nvSpPr>
          <p:cNvPr id="448" name="Google Shape;448;p37"/>
          <p:cNvSpPr txBox="1">
            <a:spLocks noGrp="1"/>
          </p:cNvSpPr>
          <p:nvPr>
            <p:ph type="subTitle" idx="1"/>
          </p:nvPr>
        </p:nvSpPr>
        <p:spPr>
          <a:xfrm>
            <a:off x="665538" y="2011655"/>
            <a:ext cx="3929250" cy="234454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ru-RU" dirty="0"/>
              <a:t>Наиболее распространен метод </a:t>
            </a:r>
            <a:r>
              <a:rPr lang="ru-RU" b="1" dirty="0"/>
              <a:t>тройного резервирования </a:t>
            </a:r>
            <a:r>
              <a:rPr lang="ru-RU" dirty="0"/>
              <a:t>(</a:t>
            </a:r>
            <a:r>
              <a:rPr lang="ru-RU" b="1" dirty="0" err="1">
                <a:solidFill>
                  <a:schemeClr val="tx2">
                    <a:lumMod val="75000"/>
                  </a:schemeClr>
                </a:solidFill>
              </a:rPr>
              <a:t>Triple</a:t>
            </a:r>
            <a:r>
              <a:rPr lang="ru-RU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ru-RU" b="1" dirty="0" err="1">
                <a:solidFill>
                  <a:schemeClr val="tx2">
                    <a:lumMod val="75000"/>
                  </a:schemeClr>
                </a:solidFill>
              </a:rPr>
              <a:t>Modular</a:t>
            </a:r>
            <a:r>
              <a:rPr lang="ru-RU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ru-RU" b="1" dirty="0" err="1">
                <a:solidFill>
                  <a:schemeClr val="tx2">
                    <a:lumMod val="75000"/>
                  </a:schemeClr>
                </a:solidFill>
              </a:rPr>
              <a:t>Redundancy</a:t>
            </a:r>
            <a:r>
              <a:rPr lang="ru-RU" b="1" dirty="0">
                <a:solidFill>
                  <a:schemeClr val="tx2">
                    <a:lumMod val="75000"/>
                  </a:schemeClr>
                </a:solidFill>
              </a:rPr>
              <a:t>, TMR</a:t>
            </a:r>
            <a:r>
              <a:rPr lang="ru-RU" dirty="0"/>
              <a:t>), основанный на создании дубликатов критических узлов </a:t>
            </a:r>
            <a:r>
              <a:rPr lang="ru-RU" dirty="0" smtClean="0"/>
              <a:t>схемы.</a:t>
            </a:r>
            <a:endParaRPr lang="ru-RU" dirty="0"/>
          </a:p>
        </p:txBody>
      </p:sp>
      <p:cxnSp>
        <p:nvCxnSpPr>
          <p:cNvPr id="450" name="Google Shape;450;p37"/>
          <p:cNvCxnSpPr/>
          <p:nvPr/>
        </p:nvCxnSpPr>
        <p:spPr>
          <a:xfrm>
            <a:off x="4714750" y="-52525"/>
            <a:ext cx="0" cy="5256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1" name="Google Shape;451;p37"/>
          <p:cNvCxnSpPr/>
          <p:nvPr/>
        </p:nvCxnSpPr>
        <p:spPr>
          <a:xfrm>
            <a:off x="671200" y="1515168"/>
            <a:ext cx="34494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5751" y="979565"/>
            <a:ext cx="5252571" cy="3375275"/>
          </a:xfrm>
          <a:prstGeom prst="rect">
            <a:avLst/>
          </a:prstGeom>
        </p:spPr>
      </p:pic>
      <p:sp>
        <p:nvSpPr>
          <p:cNvPr id="11" name="Прямоугольник 10"/>
          <p:cNvSpPr/>
          <p:nvPr/>
        </p:nvSpPr>
        <p:spPr>
          <a:xfrm>
            <a:off x="8702040" y="0"/>
            <a:ext cx="44196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Clr>
                <a:srgbClr val="F8F2F2"/>
              </a:buClr>
              <a:buSzPts val="3000"/>
            </a:pPr>
            <a:r>
              <a:rPr lang="ru-RU" sz="1600" b="1" dirty="0" smtClean="0">
                <a:solidFill>
                  <a:srgbClr val="69E7FF"/>
                </a:solidFill>
                <a:latin typeface="Nunito" pitchFamily="2" charset="-52"/>
                <a:sym typeface="Onest ExtraLight"/>
              </a:rPr>
              <a:t>66</a:t>
            </a:r>
            <a:endParaRPr lang="en" sz="1600" b="1" dirty="0">
              <a:solidFill>
                <a:srgbClr val="69E7FF"/>
              </a:solidFill>
              <a:latin typeface="Nunito" pitchFamily="2" charset="-52"/>
              <a:sym typeface="Onest ExtraLight"/>
            </a:endParaRPr>
          </a:p>
        </p:txBody>
      </p:sp>
    </p:spTree>
    <p:extLst>
      <p:ext uri="{BB962C8B-B14F-4D97-AF65-F5344CB8AC3E}">
        <p14:creationId xmlns:p14="http://schemas.microsoft.com/office/powerpoint/2010/main" val="129494508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37"/>
          <p:cNvSpPr txBox="1">
            <a:spLocks noGrp="1"/>
          </p:cNvSpPr>
          <p:nvPr>
            <p:ph type="title"/>
          </p:nvPr>
        </p:nvSpPr>
        <p:spPr>
          <a:xfrm>
            <a:off x="545575" y="443962"/>
            <a:ext cx="4387095" cy="107120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sz="3200" dirty="0"/>
              <a:t>Triple Modular Redundancy, TMR</a:t>
            </a:r>
            <a:endParaRPr lang="ru-RU" sz="3200" dirty="0"/>
          </a:p>
        </p:txBody>
      </p:sp>
      <p:sp>
        <p:nvSpPr>
          <p:cNvPr id="448" name="Google Shape;448;p37"/>
          <p:cNvSpPr txBox="1">
            <a:spLocks noGrp="1"/>
          </p:cNvSpPr>
          <p:nvPr>
            <p:ph type="subTitle" idx="1"/>
          </p:nvPr>
        </p:nvSpPr>
        <p:spPr>
          <a:xfrm>
            <a:off x="665538" y="1691615"/>
            <a:ext cx="3455062" cy="29565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ru-RU" dirty="0"/>
              <a:t>Общее значение выбирается схемой </a:t>
            </a:r>
            <a:r>
              <a:rPr lang="ru-RU" b="1" dirty="0">
                <a:solidFill>
                  <a:schemeClr val="tx2">
                    <a:lumMod val="75000"/>
                  </a:schemeClr>
                </a:solidFill>
              </a:rPr>
              <a:t>голосования</a:t>
            </a:r>
            <a:r>
              <a:rPr lang="ru-RU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ru-RU" dirty="0" smtClean="0"/>
              <a:t>на основании выходов этих элементов.</a:t>
            </a:r>
          </a:p>
          <a:p>
            <a:pPr marL="0" lvl="0" indent="0"/>
            <a:endParaRPr lang="ru-RU" dirty="0"/>
          </a:p>
          <a:p>
            <a:pPr marL="0" lvl="0" indent="0"/>
            <a:r>
              <a:rPr lang="ru-RU" dirty="0" smtClean="0"/>
              <a:t>Таким </a:t>
            </a:r>
            <a:r>
              <a:rPr lang="ru-RU" dirty="0"/>
              <a:t>образом, воздействие </a:t>
            </a:r>
            <a:r>
              <a:rPr lang="ru-RU" dirty="0" smtClean="0"/>
              <a:t>излучения изменит </a:t>
            </a:r>
            <a:r>
              <a:rPr lang="ru-RU" dirty="0"/>
              <a:t>состояние логического элемента, только если пострадает сразу несколько узлов</a:t>
            </a:r>
            <a:r>
              <a:rPr lang="ru-RU" dirty="0" smtClean="0"/>
              <a:t>.</a:t>
            </a:r>
            <a:endParaRPr lang="ru-RU" dirty="0"/>
          </a:p>
        </p:txBody>
      </p:sp>
      <p:cxnSp>
        <p:nvCxnSpPr>
          <p:cNvPr id="450" name="Google Shape;450;p37"/>
          <p:cNvCxnSpPr/>
          <p:nvPr/>
        </p:nvCxnSpPr>
        <p:spPr>
          <a:xfrm>
            <a:off x="4714750" y="-52525"/>
            <a:ext cx="0" cy="5256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1" name="Google Shape;451;p37"/>
          <p:cNvCxnSpPr/>
          <p:nvPr/>
        </p:nvCxnSpPr>
        <p:spPr>
          <a:xfrm>
            <a:off x="671200" y="1515168"/>
            <a:ext cx="34494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0600" y="1630192"/>
            <a:ext cx="3908704" cy="1890143"/>
          </a:xfrm>
          <a:prstGeom prst="rect">
            <a:avLst/>
          </a:prstGeom>
        </p:spPr>
      </p:pic>
      <p:sp>
        <p:nvSpPr>
          <p:cNvPr id="8" name="Прямоугольник 7"/>
          <p:cNvSpPr/>
          <p:nvPr/>
        </p:nvSpPr>
        <p:spPr>
          <a:xfrm>
            <a:off x="8702040" y="0"/>
            <a:ext cx="44196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Clr>
                <a:srgbClr val="F8F2F2"/>
              </a:buClr>
              <a:buSzPts val="3000"/>
            </a:pPr>
            <a:r>
              <a:rPr lang="ru-RU" sz="1600" b="1" dirty="0" smtClean="0">
                <a:solidFill>
                  <a:srgbClr val="69E7FF"/>
                </a:solidFill>
                <a:latin typeface="Nunito" pitchFamily="2" charset="-52"/>
                <a:sym typeface="Onest ExtraLight"/>
              </a:rPr>
              <a:t>6</a:t>
            </a:r>
            <a:r>
              <a:rPr lang="ru-RU" sz="1600" b="1" dirty="0">
                <a:solidFill>
                  <a:srgbClr val="69E7FF"/>
                </a:solidFill>
                <a:latin typeface="Nunito" pitchFamily="2" charset="-52"/>
                <a:sym typeface="Onest ExtraLight"/>
              </a:rPr>
              <a:t>7</a:t>
            </a:r>
            <a:endParaRPr lang="en" sz="1600" b="1" dirty="0">
              <a:solidFill>
                <a:srgbClr val="69E7FF"/>
              </a:solidFill>
              <a:latin typeface="Nunito" pitchFamily="2" charset="-52"/>
              <a:sym typeface="Onest ExtraLight"/>
            </a:endParaRPr>
          </a:p>
        </p:txBody>
      </p:sp>
    </p:spTree>
    <p:extLst>
      <p:ext uri="{BB962C8B-B14F-4D97-AF65-F5344CB8AC3E}">
        <p14:creationId xmlns:p14="http://schemas.microsoft.com/office/powerpoint/2010/main" val="190922689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37"/>
          <p:cNvSpPr txBox="1">
            <a:spLocks noGrp="1"/>
          </p:cNvSpPr>
          <p:nvPr>
            <p:ph type="title"/>
          </p:nvPr>
        </p:nvSpPr>
        <p:spPr>
          <a:xfrm>
            <a:off x="545575" y="443962"/>
            <a:ext cx="4387095" cy="107120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sz="3200" dirty="0"/>
              <a:t>Triple Modular Redundancy, TMR</a:t>
            </a:r>
            <a:endParaRPr lang="ru-RU" sz="3200" dirty="0"/>
          </a:p>
        </p:txBody>
      </p:sp>
      <p:sp>
        <p:nvSpPr>
          <p:cNvPr id="448" name="Google Shape;448;p37"/>
          <p:cNvSpPr txBox="1">
            <a:spLocks noGrp="1"/>
          </p:cNvSpPr>
          <p:nvPr>
            <p:ph type="subTitle" idx="1"/>
          </p:nvPr>
        </p:nvSpPr>
        <p:spPr>
          <a:xfrm>
            <a:off x="665538" y="1691615"/>
            <a:ext cx="3455062" cy="29565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ru-RU" dirty="0"/>
              <a:t>Чем больше избыточность,</a:t>
            </a:r>
          </a:p>
          <a:p>
            <a:pPr marL="0" lvl="0" indent="0"/>
            <a:r>
              <a:rPr lang="ru-RU" dirty="0"/>
              <a:t>тем больше задействуется полезной площади кристалла и</a:t>
            </a:r>
          </a:p>
          <a:p>
            <a:pPr marL="0" lvl="0" indent="0"/>
            <a:r>
              <a:rPr lang="ru-RU" dirty="0"/>
              <a:t>тем меньше вероятность возникновения </a:t>
            </a:r>
            <a:r>
              <a:rPr lang="ru-RU" dirty="0" smtClean="0"/>
              <a:t>SEU.</a:t>
            </a:r>
          </a:p>
          <a:p>
            <a:pPr marL="0" lvl="0" indent="0"/>
            <a:endParaRPr lang="ru-RU" dirty="0" smtClean="0"/>
          </a:p>
          <a:p>
            <a:pPr marL="0" lvl="0" indent="0"/>
            <a:r>
              <a:rPr lang="ru-RU" dirty="0" smtClean="0"/>
              <a:t>Недостаток этого </a:t>
            </a:r>
            <a:r>
              <a:rPr lang="ru-RU" dirty="0"/>
              <a:t>подхода – </a:t>
            </a:r>
            <a:r>
              <a:rPr lang="ru-RU" b="1" dirty="0">
                <a:solidFill>
                  <a:schemeClr val="tx2"/>
                </a:solidFill>
              </a:rPr>
              <a:t>увеличение числа транзисторов для выполнения одной и той же функции</a:t>
            </a:r>
            <a:r>
              <a:rPr lang="ru-RU" dirty="0" smtClean="0">
                <a:solidFill>
                  <a:schemeClr val="tx2"/>
                </a:solidFill>
              </a:rPr>
              <a:t>.</a:t>
            </a:r>
            <a:endParaRPr lang="ru-RU" dirty="0">
              <a:solidFill>
                <a:schemeClr val="tx2"/>
              </a:solidFill>
            </a:endParaRPr>
          </a:p>
        </p:txBody>
      </p:sp>
      <p:cxnSp>
        <p:nvCxnSpPr>
          <p:cNvPr id="450" name="Google Shape;450;p37"/>
          <p:cNvCxnSpPr/>
          <p:nvPr/>
        </p:nvCxnSpPr>
        <p:spPr>
          <a:xfrm>
            <a:off x="4714750" y="-52525"/>
            <a:ext cx="0" cy="5256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1" name="Google Shape;451;p37"/>
          <p:cNvCxnSpPr/>
          <p:nvPr/>
        </p:nvCxnSpPr>
        <p:spPr>
          <a:xfrm>
            <a:off x="671200" y="1515168"/>
            <a:ext cx="34494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6564" name="Picture 4" descr="https://upload.wikimedia.org/wikipedia/commons/thumb/0/06/Majority_Logic.png/350px-Majority_Log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7615" y="1715822"/>
            <a:ext cx="3333750" cy="1819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Прямоугольник 8"/>
          <p:cNvSpPr/>
          <p:nvPr/>
        </p:nvSpPr>
        <p:spPr>
          <a:xfrm>
            <a:off x="8702040" y="0"/>
            <a:ext cx="44196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Clr>
                <a:srgbClr val="F8F2F2"/>
              </a:buClr>
              <a:buSzPts val="3000"/>
            </a:pPr>
            <a:r>
              <a:rPr lang="ru-RU" sz="1600" b="1" dirty="0" smtClean="0">
                <a:solidFill>
                  <a:srgbClr val="69E7FF"/>
                </a:solidFill>
                <a:latin typeface="Nunito" pitchFamily="2" charset="-52"/>
                <a:sym typeface="Onest ExtraLight"/>
              </a:rPr>
              <a:t>68</a:t>
            </a:r>
            <a:endParaRPr lang="en" sz="1600" b="1" dirty="0">
              <a:solidFill>
                <a:srgbClr val="69E7FF"/>
              </a:solidFill>
              <a:latin typeface="Nunito" pitchFamily="2" charset="-52"/>
              <a:sym typeface="Onest ExtraLight"/>
            </a:endParaRPr>
          </a:p>
        </p:txBody>
      </p:sp>
    </p:spTree>
    <p:extLst>
      <p:ext uri="{BB962C8B-B14F-4D97-AF65-F5344CB8AC3E}">
        <p14:creationId xmlns:p14="http://schemas.microsoft.com/office/powerpoint/2010/main" val="36228968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Picture background"/>
          <p:cNvPicPr>
            <a:picLocks noGrp="1" noChangeAspect="1" noChangeArrowheads="1"/>
          </p:cNvPicPr>
          <p:nvPr>
            <p:ph type="pic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96" b="12396"/>
          <a:stretch>
            <a:fillRect/>
          </a:stretch>
        </p:blipFill>
        <p:spPr bwMode="auto">
          <a:xfrm>
            <a:off x="-25" y="-6850"/>
            <a:ext cx="9144000" cy="515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74" name="Google Shape;574;p46"/>
          <p:cNvGrpSpPr/>
          <p:nvPr/>
        </p:nvGrpSpPr>
        <p:grpSpPr>
          <a:xfrm>
            <a:off x="2375" y="-42300"/>
            <a:ext cx="9174000" cy="5232300"/>
            <a:chOff x="2375" y="-42300"/>
            <a:chExt cx="9174000" cy="5232300"/>
          </a:xfrm>
        </p:grpSpPr>
        <p:cxnSp>
          <p:nvCxnSpPr>
            <p:cNvPr id="575" name="Google Shape;575;p46"/>
            <p:cNvCxnSpPr/>
            <p:nvPr/>
          </p:nvCxnSpPr>
          <p:spPr>
            <a:xfrm>
              <a:off x="378863" y="-42300"/>
              <a:ext cx="0" cy="52323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6" name="Google Shape;576;p46"/>
            <p:cNvCxnSpPr/>
            <p:nvPr/>
          </p:nvCxnSpPr>
          <p:spPr>
            <a:xfrm>
              <a:off x="2375" y="355700"/>
              <a:ext cx="91740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7" name="Google Shape;577;p46"/>
            <p:cNvCxnSpPr/>
            <p:nvPr/>
          </p:nvCxnSpPr>
          <p:spPr>
            <a:xfrm>
              <a:off x="2375" y="4745800"/>
              <a:ext cx="91740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8" name="Google Shape;578;p46"/>
            <p:cNvCxnSpPr/>
            <p:nvPr/>
          </p:nvCxnSpPr>
          <p:spPr>
            <a:xfrm>
              <a:off x="8765138" y="-42300"/>
              <a:ext cx="0" cy="52323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8" name="Прямоугольник 7"/>
          <p:cNvSpPr/>
          <p:nvPr/>
        </p:nvSpPr>
        <p:spPr>
          <a:xfrm>
            <a:off x="8779615" y="0"/>
            <a:ext cx="36438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Clr>
                <a:srgbClr val="F8F2F2"/>
              </a:buClr>
              <a:buSzPts val="3000"/>
            </a:pPr>
            <a:r>
              <a:rPr lang="ru-RU" sz="1600" b="1" dirty="0">
                <a:solidFill>
                  <a:srgbClr val="69E7FF"/>
                </a:solidFill>
                <a:latin typeface="Nunito" pitchFamily="2" charset="-52"/>
                <a:sym typeface="Onest ExtraLight"/>
              </a:rPr>
              <a:t>7</a:t>
            </a:r>
            <a:endParaRPr lang="en" sz="1600" b="1" dirty="0">
              <a:solidFill>
                <a:srgbClr val="69E7FF"/>
              </a:solidFill>
              <a:latin typeface="Nunito" pitchFamily="2" charset="-52"/>
              <a:sym typeface="Onest ExtraLight"/>
            </a:endParaRPr>
          </a:p>
        </p:txBody>
      </p:sp>
    </p:spTree>
    <p:extLst>
      <p:ext uri="{BB962C8B-B14F-4D97-AF65-F5344CB8AC3E}">
        <p14:creationId xmlns:p14="http://schemas.microsoft.com/office/powerpoint/2010/main" val="3235033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37"/>
          <p:cNvSpPr txBox="1">
            <a:spLocks noGrp="1"/>
          </p:cNvSpPr>
          <p:nvPr>
            <p:ph type="title"/>
          </p:nvPr>
        </p:nvSpPr>
        <p:spPr>
          <a:xfrm>
            <a:off x="545575" y="443962"/>
            <a:ext cx="4387095" cy="107120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ru-RU" sz="3200" dirty="0" smtClean="0"/>
              <a:t>Двойные </a:t>
            </a:r>
            <a:r>
              <a:rPr lang="en-GB" sz="3200" dirty="0"/>
              <a:t>DICE-</a:t>
            </a:r>
            <a:r>
              <a:rPr lang="ru-RU" sz="3200" dirty="0"/>
              <a:t>защелки </a:t>
            </a:r>
          </a:p>
        </p:txBody>
      </p:sp>
      <p:sp>
        <p:nvSpPr>
          <p:cNvPr id="448" name="Google Shape;448;p37"/>
          <p:cNvSpPr txBox="1">
            <a:spLocks noGrp="1"/>
          </p:cNvSpPr>
          <p:nvPr>
            <p:ph type="subTitle" idx="1"/>
          </p:nvPr>
        </p:nvSpPr>
        <p:spPr>
          <a:xfrm>
            <a:off x="419100" y="1653541"/>
            <a:ext cx="4358640" cy="29946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ru-RU" dirty="0"/>
              <a:t>Избыточная логика может занимать в три или четыре раза больше площади обычного элемента. В ячейках памяти часто применяют двойные DICE-защелки (</a:t>
            </a:r>
            <a:r>
              <a:rPr lang="ru-RU" b="1" dirty="0" err="1">
                <a:solidFill>
                  <a:schemeClr val="tx2"/>
                </a:solidFill>
              </a:rPr>
              <a:t>Dual</a:t>
            </a:r>
            <a:r>
              <a:rPr lang="ru-RU" b="1" dirty="0">
                <a:solidFill>
                  <a:schemeClr val="tx2"/>
                </a:solidFill>
              </a:rPr>
              <a:t> </a:t>
            </a:r>
            <a:r>
              <a:rPr lang="ru-RU" b="1" dirty="0" err="1">
                <a:solidFill>
                  <a:schemeClr val="tx2"/>
                </a:solidFill>
              </a:rPr>
              <a:t>Inter-locked</a:t>
            </a:r>
            <a:r>
              <a:rPr lang="ru-RU" b="1" dirty="0">
                <a:solidFill>
                  <a:schemeClr val="tx2"/>
                </a:solidFill>
              </a:rPr>
              <a:t> </a:t>
            </a:r>
            <a:r>
              <a:rPr lang="ru-RU" b="1" dirty="0" err="1">
                <a:solidFill>
                  <a:schemeClr val="tx2"/>
                </a:solidFill>
              </a:rPr>
              <a:t>Storage</a:t>
            </a:r>
            <a:r>
              <a:rPr lang="ru-RU" b="1" dirty="0">
                <a:solidFill>
                  <a:schemeClr val="tx2"/>
                </a:solidFill>
              </a:rPr>
              <a:t> </a:t>
            </a:r>
            <a:r>
              <a:rPr lang="ru-RU" b="1" dirty="0" err="1" smtClean="0">
                <a:solidFill>
                  <a:schemeClr val="tx2"/>
                </a:solidFill>
              </a:rPr>
              <a:t>Cell</a:t>
            </a:r>
            <a:r>
              <a:rPr lang="ru-RU" dirty="0" smtClean="0"/>
              <a:t>). В </a:t>
            </a:r>
            <a:r>
              <a:rPr lang="ru-RU" dirty="0"/>
              <a:t>них использована </a:t>
            </a:r>
            <a:r>
              <a:rPr lang="ru-RU" dirty="0" err="1"/>
              <a:t>четырехузловая</a:t>
            </a:r>
            <a:r>
              <a:rPr lang="ru-RU" dirty="0"/>
              <a:t> структура избыточности. Состояния сохраняются как 1010 или 0101. Два контура обратной связи гарантируют </a:t>
            </a:r>
            <a:r>
              <a:rPr lang="ru-RU" dirty="0">
                <a:solidFill>
                  <a:schemeClr val="tx2"/>
                </a:solidFill>
              </a:rPr>
              <a:t>защиту от SEU при воздействии только на один узел </a:t>
            </a:r>
            <a:r>
              <a:rPr lang="ru-RU" dirty="0" smtClean="0">
                <a:solidFill>
                  <a:schemeClr val="tx2"/>
                </a:solidFill>
              </a:rPr>
              <a:t>системы </a:t>
            </a:r>
            <a:endParaRPr lang="ru-RU" dirty="0">
              <a:solidFill>
                <a:schemeClr val="tx2"/>
              </a:solidFill>
            </a:endParaRPr>
          </a:p>
        </p:txBody>
      </p:sp>
      <p:cxnSp>
        <p:nvCxnSpPr>
          <p:cNvPr id="450" name="Google Shape;450;p37"/>
          <p:cNvCxnSpPr/>
          <p:nvPr/>
        </p:nvCxnSpPr>
        <p:spPr>
          <a:xfrm>
            <a:off x="4714750" y="-52525"/>
            <a:ext cx="0" cy="5256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1" name="Google Shape;451;p37"/>
          <p:cNvCxnSpPr/>
          <p:nvPr/>
        </p:nvCxnSpPr>
        <p:spPr>
          <a:xfrm>
            <a:off x="671200" y="1515168"/>
            <a:ext cx="34494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" name="Рисунок 6"/>
          <p:cNvPicPr/>
          <p:nvPr/>
        </p:nvPicPr>
        <p:blipFill>
          <a:blip r:embed="rId3"/>
          <a:stretch>
            <a:fillRect/>
          </a:stretch>
        </p:blipFill>
        <p:spPr>
          <a:xfrm>
            <a:off x="4932670" y="1062190"/>
            <a:ext cx="3701500" cy="2297431"/>
          </a:xfrm>
          <a:prstGeom prst="rect">
            <a:avLst/>
          </a:prstGeom>
        </p:spPr>
      </p:pic>
      <p:sp>
        <p:nvSpPr>
          <p:cNvPr id="2" name="Прямоугольник 1"/>
          <p:cNvSpPr/>
          <p:nvPr/>
        </p:nvSpPr>
        <p:spPr>
          <a:xfrm>
            <a:off x="5170323" y="3545472"/>
            <a:ext cx="331073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200" dirty="0">
                <a:solidFill>
                  <a:srgbClr val="F8F2F2"/>
                </a:solidFill>
                <a:latin typeface="Gothic A1"/>
                <a:ea typeface="Gothic A1"/>
                <a:cs typeface="Gothic A1"/>
                <a:sym typeface="Gothic A1"/>
              </a:rPr>
              <a:t>Регистр-защелка на </a:t>
            </a:r>
            <a:r>
              <a:rPr lang="ru-RU" sz="1200" b="1" dirty="0" smtClean="0">
                <a:solidFill>
                  <a:schemeClr val="tx2"/>
                </a:solidFill>
                <a:latin typeface="Gothic A1"/>
                <a:ea typeface="Gothic A1"/>
                <a:cs typeface="Gothic A1"/>
                <a:sym typeface="Gothic A1"/>
              </a:rPr>
              <a:t>6 </a:t>
            </a:r>
            <a:r>
              <a:rPr lang="ru-RU" sz="1200" b="1" dirty="0">
                <a:solidFill>
                  <a:schemeClr val="tx2"/>
                </a:solidFill>
                <a:latin typeface="Gothic A1"/>
                <a:ea typeface="Gothic A1"/>
                <a:cs typeface="Gothic A1"/>
                <a:sym typeface="Gothic A1"/>
              </a:rPr>
              <a:t>транзисторах </a:t>
            </a:r>
            <a:r>
              <a:rPr lang="ru-RU" sz="1200" dirty="0">
                <a:solidFill>
                  <a:srgbClr val="F8F2F2"/>
                </a:solidFill>
                <a:latin typeface="Gothic A1"/>
                <a:ea typeface="Gothic A1"/>
                <a:cs typeface="Gothic A1"/>
                <a:sym typeface="Gothic A1"/>
              </a:rPr>
              <a:t>(а) и его </a:t>
            </a:r>
            <a:r>
              <a:rPr lang="ru-RU" sz="1200" dirty="0" err="1">
                <a:solidFill>
                  <a:srgbClr val="F8F2F2"/>
                </a:solidFill>
                <a:latin typeface="Gothic A1"/>
                <a:ea typeface="Gothic A1"/>
                <a:cs typeface="Gothic A1"/>
                <a:sym typeface="Gothic A1"/>
              </a:rPr>
              <a:t>радиационностойкий</a:t>
            </a:r>
            <a:r>
              <a:rPr lang="ru-RU" sz="1200" dirty="0">
                <a:solidFill>
                  <a:srgbClr val="F8F2F2"/>
                </a:solidFill>
                <a:latin typeface="Gothic A1"/>
                <a:ea typeface="Gothic A1"/>
                <a:cs typeface="Gothic A1"/>
                <a:sym typeface="Gothic A1"/>
              </a:rPr>
              <a:t> DICE-аналог на </a:t>
            </a:r>
            <a:r>
              <a:rPr lang="ru-RU" sz="1200" b="1" dirty="0">
                <a:solidFill>
                  <a:schemeClr val="tx2"/>
                </a:solidFill>
                <a:latin typeface="Gothic A1"/>
                <a:ea typeface="Gothic A1"/>
                <a:cs typeface="Gothic A1"/>
                <a:sym typeface="Gothic A1"/>
              </a:rPr>
              <a:t>12 транзисторах </a:t>
            </a:r>
            <a:r>
              <a:rPr lang="ru-RU" sz="1200" dirty="0">
                <a:solidFill>
                  <a:srgbClr val="F8F2F2"/>
                </a:solidFill>
                <a:latin typeface="Gothic A1"/>
                <a:ea typeface="Gothic A1"/>
                <a:cs typeface="Gothic A1"/>
                <a:sym typeface="Gothic A1"/>
              </a:rPr>
              <a:t>(б)</a:t>
            </a:r>
            <a:endParaRPr lang="ru-RU" sz="1100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8702040" y="0"/>
            <a:ext cx="44196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Clr>
                <a:srgbClr val="F8F2F2"/>
              </a:buClr>
              <a:buSzPts val="3000"/>
            </a:pPr>
            <a:r>
              <a:rPr lang="ru-RU" sz="1600" b="1" dirty="0" smtClean="0">
                <a:solidFill>
                  <a:srgbClr val="69E7FF"/>
                </a:solidFill>
                <a:latin typeface="Nunito" pitchFamily="2" charset="-52"/>
                <a:sym typeface="Onest ExtraLight"/>
              </a:rPr>
              <a:t>69</a:t>
            </a:r>
            <a:endParaRPr lang="en" sz="1600" b="1" dirty="0">
              <a:solidFill>
                <a:srgbClr val="69E7FF"/>
              </a:solidFill>
              <a:latin typeface="Nunito" pitchFamily="2" charset="-52"/>
              <a:sym typeface="Onest ExtraLight"/>
            </a:endParaRPr>
          </a:p>
        </p:txBody>
      </p:sp>
    </p:spTree>
    <p:extLst>
      <p:ext uri="{BB962C8B-B14F-4D97-AF65-F5344CB8AC3E}">
        <p14:creationId xmlns:p14="http://schemas.microsoft.com/office/powerpoint/2010/main" val="288428499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37"/>
          <p:cNvSpPr txBox="1">
            <a:spLocks noGrp="1"/>
          </p:cNvSpPr>
          <p:nvPr>
            <p:ph type="subTitle" idx="1"/>
          </p:nvPr>
        </p:nvSpPr>
        <p:spPr>
          <a:xfrm>
            <a:off x="721353" y="3970966"/>
            <a:ext cx="3515367" cy="54769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ru-RU" dirty="0"/>
              <a:t>Обычная и </a:t>
            </a:r>
            <a:r>
              <a:rPr lang="ru-RU" dirty="0" err="1"/>
              <a:t>радстойкая</a:t>
            </a:r>
            <a:r>
              <a:rPr lang="ru-RU" dirty="0"/>
              <a:t> схема источника опорного </a:t>
            </a:r>
            <a:r>
              <a:rPr lang="ru-RU" dirty="0" smtClean="0"/>
              <a:t>напряжения.</a:t>
            </a:r>
            <a:endParaRPr lang="ru-RU" dirty="0"/>
          </a:p>
        </p:txBody>
      </p:sp>
      <p:cxnSp>
        <p:nvCxnSpPr>
          <p:cNvPr id="450" name="Google Shape;450;p37"/>
          <p:cNvCxnSpPr/>
          <p:nvPr/>
        </p:nvCxnSpPr>
        <p:spPr>
          <a:xfrm>
            <a:off x="4714750" y="-52525"/>
            <a:ext cx="0" cy="5256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8850" name="Picture 2" descr="https://habrastorage.org/r/w1560/webt/ax/y5/s_/axy5s_ebb-yglpfsqe9fopcy_z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79133"/>
            <a:ext cx="9144000" cy="3077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Прямоугольник 8"/>
          <p:cNvSpPr/>
          <p:nvPr/>
        </p:nvSpPr>
        <p:spPr>
          <a:xfrm>
            <a:off x="8702040" y="0"/>
            <a:ext cx="44196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Clr>
                <a:srgbClr val="F8F2F2"/>
              </a:buClr>
              <a:buSzPts val="3000"/>
            </a:pPr>
            <a:r>
              <a:rPr lang="ru-RU" sz="1600" b="1" dirty="0" smtClean="0">
                <a:solidFill>
                  <a:srgbClr val="69E7FF"/>
                </a:solidFill>
                <a:latin typeface="Nunito" pitchFamily="2" charset="-52"/>
                <a:sym typeface="Onest ExtraLight"/>
              </a:rPr>
              <a:t>70</a:t>
            </a:r>
            <a:endParaRPr lang="en" sz="1600" b="1" dirty="0">
              <a:solidFill>
                <a:srgbClr val="69E7FF"/>
              </a:solidFill>
              <a:latin typeface="Nunito" pitchFamily="2" charset="-52"/>
              <a:sym typeface="Onest ExtraLight"/>
            </a:endParaRPr>
          </a:p>
        </p:txBody>
      </p:sp>
    </p:spTree>
    <p:extLst>
      <p:ext uri="{BB962C8B-B14F-4D97-AF65-F5344CB8AC3E}">
        <p14:creationId xmlns:p14="http://schemas.microsoft.com/office/powerpoint/2010/main" val="20101323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80620" y="879364"/>
            <a:ext cx="7989660" cy="766556"/>
          </a:xfrm>
        </p:spPr>
        <p:txBody>
          <a:bodyPr/>
          <a:lstStyle/>
          <a:p>
            <a:r>
              <a:rPr lang="ru-RU" sz="3600" dirty="0"/>
              <a:t>Задержка установления состояния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720000" y="1700300"/>
            <a:ext cx="7710900" cy="2298300"/>
          </a:xfrm>
        </p:spPr>
        <p:txBody>
          <a:bodyPr/>
          <a:lstStyle/>
          <a:p>
            <a:r>
              <a:rPr lang="ru-RU" dirty="0"/>
              <a:t>Для улучшения противодействия одиночным сбоям </a:t>
            </a:r>
            <a:r>
              <a:rPr lang="ru-RU" dirty="0" smtClean="0"/>
              <a:t>и сбоям </a:t>
            </a:r>
            <a:r>
              <a:rPr lang="ru-RU" dirty="0"/>
              <a:t>переключения некоторые элементы (триггеры) оснащают </a:t>
            </a:r>
            <a:r>
              <a:rPr lang="ru-RU" b="1" dirty="0">
                <a:solidFill>
                  <a:schemeClr val="tx2"/>
                </a:solidFill>
              </a:rPr>
              <a:t>структурами задержки, которые удерживают от переключения логику в течение времени, достаточного для рекомбинации генерированных ионом </a:t>
            </a:r>
            <a:r>
              <a:rPr lang="ru-RU" b="1" dirty="0" smtClean="0">
                <a:solidFill>
                  <a:schemeClr val="tx2"/>
                </a:solidFill>
              </a:rPr>
              <a:t>зарядов</a:t>
            </a:r>
            <a:r>
              <a:rPr lang="ru-RU" dirty="0" smtClean="0"/>
              <a:t>.</a:t>
            </a:r>
          </a:p>
          <a:p>
            <a:r>
              <a:rPr lang="ru-RU" dirty="0" smtClean="0"/>
              <a:t>Обычно между участками </a:t>
            </a:r>
            <a:r>
              <a:rPr lang="ru-RU" dirty="0"/>
              <a:t>стандартной 6-транзисторной ячейки SRAM добавляют </a:t>
            </a:r>
            <a:r>
              <a:rPr lang="ru-RU" b="1" dirty="0" smtClean="0">
                <a:solidFill>
                  <a:schemeClr val="tx2"/>
                </a:solidFill>
              </a:rPr>
              <a:t>RC-задержки</a:t>
            </a:r>
            <a:r>
              <a:rPr lang="ru-RU" dirty="0" smtClean="0"/>
              <a:t>.</a:t>
            </a:r>
          </a:p>
          <a:p>
            <a:r>
              <a:rPr lang="ru-RU" dirty="0" smtClean="0"/>
              <a:t>Благодаря </a:t>
            </a:r>
            <a:r>
              <a:rPr lang="ru-RU" dirty="0"/>
              <a:t>этому устройство </a:t>
            </a:r>
            <a:r>
              <a:rPr lang="ru-RU" b="1" dirty="0">
                <a:solidFill>
                  <a:schemeClr val="tx2"/>
                </a:solidFill>
              </a:rPr>
              <a:t>восстанавливается от SET</a:t>
            </a:r>
            <a:r>
              <a:rPr lang="ru-RU" dirty="0"/>
              <a:t> до того, как будет зафиксировано </a:t>
            </a:r>
            <a:r>
              <a:rPr lang="ru-RU" dirty="0" smtClean="0"/>
              <a:t>значение сигнала.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8702040" y="0"/>
            <a:ext cx="44196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Clr>
                <a:srgbClr val="F8F2F2"/>
              </a:buClr>
              <a:buSzPts val="3000"/>
            </a:pPr>
            <a:r>
              <a:rPr lang="ru-RU" sz="1600" b="1" dirty="0" smtClean="0">
                <a:solidFill>
                  <a:srgbClr val="69E7FF"/>
                </a:solidFill>
                <a:latin typeface="Nunito" pitchFamily="2" charset="-52"/>
                <a:sym typeface="Onest ExtraLight"/>
              </a:rPr>
              <a:t>71</a:t>
            </a:r>
            <a:endParaRPr lang="en" sz="1600" b="1" dirty="0">
              <a:solidFill>
                <a:srgbClr val="69E7FF"/>
              </a:solidFill>
              <a:latin typeface="Nunito" pitchFamily="2" charset="-52"/>
              <a:sym typeface="Onest ExtraLight"/>
            </a:endParaRPr>
          </a:p>
        </p:txBody>
      </p:sp>
    </p:spTree>
    <p:extLst>
      <p:ext uri="{BB962C8B-B14F-4D97-AF65-F5344CB8AC3E}">
        <p14:creationId xmlns:p14="http://schemas.microsoft.com/office/powerpoint/2010/main" val="126699016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5780195" y="1264805"/>
            <a:ext cx="2200060" cy="214763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46" name="Google Shape;446;p37"/>
          <p:cNvSpPr txBox="1">
            <a:spLocks noGrp="1"/>
          </p:cNvSpPr>
          <p:nvPr>
            <p:ph type="title"/>
          </p:nvPr>
        </p:nvSpPr>
        <p:spPr>
          <a:xfrm>
            <a:off x="583675" y="388620"/>
            <a:ext cx="3531263" cy="156529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ru-RU" sz="3200" dirty="0"/>
              <a:t>Задержка установления состояния</a:t>
            </a:r>
          </a:p>
        </p:txBody>
      </p:sp>
      <p:sp>
        <p:nvSpPr>
          <p:cNvPr id="448" name="Google Shape;448;p37"/>
          <p:cNvSpPr txBox="1">
            <a:spLocks noGrp="1"/>
          </p:cNvSpPr>
          <p:nvPr>
            <p:ph type="subTitle" idx="1"/>
          </p:nvPr>
        </p:nvSpPr>
        <p:spPr>
          <a:xfrm>
            <a:off x="665538" y="2011655"/>
            <a:ext cx="3929250" cy="234454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ru-RU" dirty="0"/>
              <a:t>Триггеры иногда оснащают подсистемами, </a:t>
            </a:r>
            <a:r>
              <a:rPr lang="ru-RU" b="1" dirty="0">
                <a:solidFill>
                  <a:schemeClr val="tx2"/>
                </a:solidFill>
              </a:rPr>
              <a:t>удерживающими его от переключения </a:t>
            </a:r>
            <a:r>
              <a:rPr lang="ru-RU" dirty="0"/>
              <a:t>в течение времени рекомбинации сгенерированных вторгшимся ионом зарядов. Недостаток этого метода — </a:t>
            </a:r>
            <a:r>
              <a:rPr lang="ru-RU" sz="1800" b="1" dirty="0">
                <a:solidFill>
                  <a:schemeClr val="tx2"/>
                </a:solidFill>
              </a:rPr>
              <a:t>сниженное быстродействие системы в целом.</a:t>
            </a:r>
            <a:endParaRPr lang="ru-RU" b="1" dirty="0">
              <a:solidFill>
                <a:schemeClr val="tx2"/>
              </a:solidFill>
            </a:endParaRPr>
          </a:p>
          <a:p>
            <a:pPr marL="0" lvl="0" indent="0"/>
            <a:endParaRPr lang="ru-RU" dirty="0"/>
          </a:p>
          <a:p>
            <a:pPr marL="0" lvl="0" indent="0"/>
            <a:endParaRPr lang="ru-RU" dirty="0"/>
          </a:p>
        </p:txBody>
      </p:sp>
      <p:cxnSp>
        <p:nvCxnSpPr>
          <p:cNvPr id="450" name="Google Shape;450;p37"/>
          <p:cNvCxnSpPr/>
          <p:nvPr/>
        </p:nvCxnSpPr>
        <p:spPr>
          <a:xfrm>
            <a:off x="4714750" y="-52525"/>
            <a:ext cx="0" cy="5256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1" name="Google Shape;451;p37"/>
          <p:cNvCxnSpPr/>
          <p:nvPr/>
        </p:nvCxnSpPr>
        <p:spPr>
          <a:xfrm>
            <a:off x="665538" y="1896168"/>
            <a:ext cx="34494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8610" name="Picture 2" descr="https://upload.wikimedia.org/wikipedia/commons/thumb/e/e0/RC_Series_Filter_%28with_V%26I_Labels%29.svg/220px-RC_Series_Filter_%28with_V%26I_Labels%29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2475" y="1692275"/>
            <a:ext cx="2095500" cy="1171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5723634" y="3609677"/>
            <a:ext cx="242566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smtClean="0">
                <a:solidFill>
                  <a:srgbClr val="F8F2F2"/>
                </a:solidFill>
                <a:latin typeface="Gothic A1"/>
                <a:ea typeface="Gothic A1"/>
                <a:cs typeface="Gothic A1"/>
                <a:sym typeface="Gothic A1"/>
              </a:rPr>
              <a:t>Простейшая </a:t>
            </a:r>
            <a:r>
              <a:rPr lang="en-US" dirty="0" smtClean="0">
                <a:solidFill>
                  <a:srgbClr val="F8F2F2"/>
                </a:solidFill>
                <a:latin typeface="Gothic A1"/>
                <a:ea typeface="Gothic A1"/>
                <a:cs typeface="Gothic A1"/>
                <a:sym typeface="Gothic A1"/>
              </a:rPr>
              <a:t>RC-</a:t>
            </a:r>
            <a:r>
              <a:rPr lang="ru-RU" dirty="0" smtClean="0">
                <a:solidFill>
                  <a:srgbClr val="F8F2F2"/>
                </a:solidFill>
                <a:latin typeface="Gothic A1"/>
                <a:ea typeface="Gothic A1"/>
                <a:cs typeface="Gothic A1"/>
                <a:sym typeface="Gothic A1"/>
              </a:rPr>
              <a:t>задержка</a:t>
            </a:r>
            <a:endParaRPr lang="ru-RU" sz="1200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8702040" y="0"/>
            <a:ext cx="44196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Clr>
                <a:srgbClr val="F8F2F2"/>
              </a:buClr>
              <a:buSzPts val="3000"/>
            </a:pPr>
            <a:r>
              <a:rPr lang="ru-RU" sz="1600" b="1" dirty="0" smtClean="0">
                <a:solidFill>
                  <a:srgbClr val="69E7FF"/>
                </a:solidFill>
                <a:latin typeface="Nunito" pitchFamily="2" charset="-52"/>
                <a:sym typeface="Onest ExtraLight"/>
              </a:rPr>
              <a:t>72</a:t>
            </a:r>
            <a:endParaRPr lang="en" sz="1600" b="1" dirty="0">
              <a:solidFill>
                <a:srgbClr val="69E7FF"/>
              </a:solidFill>
              <a:latin typeface="Nunito" pitchFamily="2" charset="-52"/>
              <a:sym typeface="Onest ExtraLight"/>
            </a:endParaRPr>
          </a:p>
        </p:txBody>
      </p:sp>
    </p:spTree>
    <p:extLst>
      <p:ext uri="{BB962C8B-B14F-4D97-AF65-F5344CB8AC3E}">
        <p14:creationId xmlns:p14="http://schemas.microsoft.com/office/powerpoint/2010/main" val="223558244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80620" y="879364"/>
            <a:ext cx="7989660" cy="766556"/>
          </a:xfrm>
        </p:spPr>
        <p:txBody>
          <a:bodyPr/>
          <a:lstStyle/>
          <a:p>
            <a:r>
              <a:rPr lang="ru-RU" sz="3600" dirty="0" smtClean="0"/>
              <a:t>Фильтрация по времени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720000" y="1700300"/>
            <a:ext cx="7730580" cy="2917420"/>
          </a:xfrm>
        </p:spPr>
        <p:txBody>
          <a:bodyPr/>
          <a:lstStyle/>
          <a:p>
            <a:r>
              <a:rPr lang="ru-RU" dirty="0"/>
              <a:t>Другой подход — </a:t>
            </a:r>
            <a:r>
              <a:rPr lang="ru-RU" b="1" dirty="0">
                <a:solidFill>
                  <a:schemeClr val="tx2"/>
                </a:solidFill>
              </a:rPr>
              <a:t>сохранение нескольких состояний линии данных </a:t>
            </a:r>
            <a:r>
              <a:rPr lang="ru-RU" dirty="0" smtClean="0"/>
              <a:t>(</a:t>
            </a:r>
            <a:r>
              <a:rPr lang="ru-RU" dirty="0" err="1"/>
              <a:t>Temporal</a:t>
            </a:r>
            <a:r>
              <a:rPr lang="ru-RU" dirty="0"/>
              <a:t> </a:t>
            </a:r>
            <a:r>
              <a:rPr lang="ru-RU" dirty="0" err="1" smtClean="0"/>
              <a:t>Sampling</a:t>
            </a:r>
            <a:r>
              <a:rPr lang="ru-RU" dirty="0" smtClean="0"/>
              <a:t>) с </a:t>
            </a:r>
            <a:r>
              <a:rPr lang="ru-RU" dirty="0"/>
              <a:t>некоторым интервалом и последующее голосование на основе сохранённых </a:t>
            </a:r>
            <a:r>
              <a:rPr lang="ru-RU" dirty="0" smtClean="0"/>
              <a:t>состояний.</a:t>
            </a:r>
          </a:p>
          <a:p>
            <a:r>
              <a:rPr lang="ru-RU" dirty="0" smtClean="0"/>
              <a:t>Если </a:t>
            </a:r>
            <a:r>
              <a:rPr lang="ru-RU" b="1" dirty="0">
                <a:solidFill>
                  <a:schemeClr val="tx2"/>
                </a:solidFill>
              </a:rPr>
              <a:t>интервал сохранения больше, чем время воздействия заряженной частицы </a:t>
            </a:r>
            <a:r>
              <a:rPr lang="ru-RU" dirty="0"/>
              <a:t>на интегральную схему, то такая организация хорошо защищает от одиночных </a:t>
            </a:r>
            <a:r>
              <a:rPr lang="ru-RU" dirty="0" smtClean="0"/>
              <a:t>воздействий.</a:t>
            </a:r>
          </a:p>
          <a:p>
            <a:r>
              <a:rPr lang="ru-RU" dirty="0" smtClean="0"/>
              <a:t>Однако </a:t>
            </a:r>
            <a:r>
              <a:rPr lang="ru-RU" dirty="0"/>
              <a:t>данный метод чувствителен к </a:t>
            </a:r>
            <a:r>
              <a:rPr lang="ru-RU" b="1" dirty="0">
                <a:solidFill>
                  <a:schemeClr val="tx2"/>
                </a:solidFill>
              </a:rPr>
              <a:t>сбоям на линии синхронизации</a:t>
            </a:r>
            <a:r>
              <a:rPr lang="ru-RU" dirty="0"/>
              <a:t>, а также </a:t>
            </a:r>
            <a:r>
              <a:rPr lang="ru-RU" b="1" dirty="0">
                <a:solidFill>
                  <a:schemeClr val="tx2"/>
                </a:solidFill>
              </a:rPr>
              <a:t>увеличивает площадь схемы узла примерно втрое</a:t>
            </a:r>
            <a:r>
              <a:rPr lang="ru-RU" dirty="0" smtClean="0"/>
              <a:t>.</a:t>
            </a:r>
          </a:p>
          <a:p>
            <a:r>
              <a:rPr lang="ru-RU" dirty="0" smtClean="0"/>
              <a:t>Обычно применяют </a:t>
            </a:r>
            <a:r>
              <a:rPr lang="ru-RU" b="1" dirty="0">
                <a:solidFill>
                  <a:schemeClr val="tx2"/>
                </a:solidFill>
              </a:rPr>
              <a:t>в дополнение к TMR</a:t>
            </a:r>
            <a:r>
              <a:rPr lang="ru-RU" dirty="0"/>
              <a:t>.</a:t>
            </a:r>
          </a:p>
          <a:p>
            <a:r>
              <a:rPr lang="ru-RU" dirty="0"/>
              <a:t>Такая временная фильтрация </a:t>
            </a:r>
            <a:r>
              <a:rPr lang="ru-RU" b="1" dirty="0">
                <a:solidFill>
                  <a:schemeClr val="tx2"/>
                </a:solidFill>
              </a:rPr>
              <a:t>защищает и от SET</a:t>
            </a:r>
            <a:r>
              <a:rPr lang="ru-RU" b="1" dirty="0" smtClean="0">
                <a:solidFill>
                  <a:schemeClr val="tx2"/>
                </a:solidFill>
              </a:rPr>
              <a:t>.</a:t>
            </a:r>
            <a:endParaRPr lang="ru-RU" dirty="0"/>
          </a:p>
          <a:p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8702040" y="0"/>
            <a:ext cx="44196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Clr>
                <a:srgbClr val="F8F2F2"/>
              </a:buClr>
              <a:buSzPts val="3000"/>
            </a:pPr>
            <a:r>
              <a:rPr lang="ru-RU" sz="1600" b="1" dirty="0" smtClean="0">
                <a:solidFill>
                  <a:srgbClr val="69E7FF"/>
                </a:solidFill>
                <a:latin typeface="Nunito" pitchFamily="2" charset="-52"/>
                <a:sym typeface="Onest ExtraLight"/>
              </a:rPr>
              <a:t>73</a:t>
            </a:r>
            <a:endParaRPr lang="en" sz="1600" b="1" dirty="0">
              <a:solidFill>
                <a:srgbClr val="69E7FF"/>
              </a:solidFill>
              <a:latin typeface="Nunito" pitchFamily="2" charset="-52"/>
              <a:sym typeface="Onest ExtraLight"/>
            </a:endParaRPr>
          </a:p>
        </p:txBody>
      </p:sp>
    </p:spTree>
    <p:extLst>
      <p:ext uri="{BB962C8B-B14F-4D97-AF65-F5344CB8AC3E}">
        <p14:creationId xmlns:p14="http://schemas.microsoft.com/office/powerpoint/2010/main" val="387470292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70950" y="673624"/>
            <a:ext cx="4221410" cy="911336"/>
          </a:xfrm>
        </p:spPr>
        <p:txBody>
          <a:bodyPr/>
          <a:lstStyle/>
          <a:p>
            <a:r>
              <a:rPr lang="ru-RU" sz="3600" dirty="0"/>
              <a:t>Корректирующие коды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619830" y="2005100"/>
            <a:ext cx="3631020" cy="2917420"/>
          </a:xfrm>
        </p:spPr>
        <p:txBody>
          <a:bodyPr/>
          <a:lstStyle/>
          <a:p>
            <a:pPr marL="139700" indent="0">
              <a:buNone/>
            </a:pPr>
            <a:r>
              <a:rPr lang="ru-RU" b="1" dirty="0">
                <a:solidFill>
                  <a:schemeClr val="tx2"/>
                </a:solidFill>
              </a:rPr>
              <a:t>Помехозащищенное кодирование</a:t>
            </a:r>
            <a:r>
              <a:rPr lang="ru-RU" dirty="0"/>
              <a:t>: биты чётности или корректирующие коды </a:t>
            </a:r>
            <a:r>
              <a:rPr lang="ru-RU" dirty="0" smtClean="0"/>
              <a:t>(</a:t>
            </a:r>
            <a:r>
              <a:rPr lang="ru-RU" b="1" dirty="0" smtClean="0"/>
              <a:t>ECC</a:t>
            </a:r>
            <a:r>
              <a:rPr lang="ru-RU" dirty="0"/>
              <a:t>) используются многими производителями для защиты больших объёмов памяти, чтобы предотвратить изменение состояний статических элементов.</a:t>
            </a:r>
            <a:endParaRPr lang="ru-RU" dirty="0" smtClean="0"/>
          </a:p>
          <a:p>
            <a:endParaRPr lang="ru-RU" dirty="0"/>
          </a:p>
        </p:txBody>
      </p:sp>
      <p:pic>
        <p:nvPicPr>
          <p:cNvPr id="70658" name="Picture 2" descr="Picture backgroun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2360" y="673624"/>
            <a:ext cx="3807460" cy="3862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Прямоугольник 4"/>
          <p:cNvSpPr/>
          <p:nvPr/>
        </p:nvSpPr>
        <p:spPr>
          <a:xfrm>
            <a:off x="8702040" y="0"/>
            <a:ext cx="44196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Clr>
                <a:srgbClr val="F8F2F2"/>
              </a:buClr>
              <a:buSzPts val="3000"/>
            </a:pPr>
            <a:r>
              <a:rPr lang="ru-RU" sz="1600" b="1" dirty="0" smtClean="0">
                <a:solidFill>
                  <a:srgbClr val="69E7FF"/>
                </a:solidFill>
                <a:latin typeface="Nunito" pitchFamily="2" charset="-52"/>
                <a:sym typeface="Onest ExtraLight"/>
              </a:rPr>
              <a:t>74</a:t>
            </a:r>
            <a:endParaRPr lang="en" sz="1600" b="1" dirty="0">
              <a:solidFill>
                <a:srgbClr val="69E7FF"/>
              </a:solidFill>
              <a:latin typeface="Nunito" pitchFamily="2" charset="-52"/>
              <a:sym typeface="Onest ExtraLight"/>
            </a:endParaRPr>
          </a:p>
        </p:txBody>
      </p:sp>
    </p:spTree>
    <p:extLst>
      <p:ext uri="{BB962C8B-B14F-4D97-AF65-F5344CB8AC3E}">
        <p14:creationId xmlns:p14="http://schemas.microsoft.com/office/powerpoint/2010/main" val="176854484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80620" y="879364"/>
            <a:ext cx="7989660" cy="766556"/>
          </a:xfrm>
        </p:spPr>
        <p:txBody>
          <a:bodyPr/>
          <a:lstStyle/>
          <a:p>
            <a:r>
              <a:rPr lang="ru-RU" sz="3600" dirty="0"/>
              <a:t>Корректирующие коды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720000" y="1700300"/>
            <a:ext cx="7730580" cy="2917420"/>
          </a:xfrm>
        </p:spPr>
        <p:txBody>
          <a:bodyPr/>
          <a:lstStyle/>
          <a:p>
            <a:pPr marL="139700" indent="0">
              <a:buNone/>
            </a:pPr>
            <a:r>
              <a:rPr lang="ru-RU" dirty="0"/>
              <a:t> </a:t>
            </a:r>
            <a:r>
              <a:rPr lang="ru-RU" dirty="0" smtClean="0"/>
              <a:t>      </a:t>
            </a:r>
            <a:r>
              <a:rPr lang="ru-RU" b="1" dirty="0" smtClean="0">
                <a:solidFill>
                  <a:schemeClr val="tx2"/>
                </a:solidFill>
              </a:rPr>
              <a:t>Недостатки:</a:t>
            </a:r>
            <a:endParaRPr lang="en-US" b="1" dirty="0" smtClean="0">
              <a:solidFill>
                <a:schemeClr val="tx2"/>
              </a:solidFill>
            </a:endParaRPr>
          </a:p>
          <a:p>
            <a:pPr marL="139700" indent="0">
              <a:buNone/>
            </a:pPr>
            <a:endParaRPr lang="ru-RU" dirty="0" smtClean="0"/>
          </a:p>
          <a:p>
            <a:r>
              <a:rPr lang="ru-RU" dirty="0" smtClean="0"/>
              <a:t>Данные </a:t>
            </a:r>
            <a:r>
              <a:rPr lang="ru-RU" dirty="0"/>
              <a:t>меры оправданы при конструировании большого массива памяти. В случае множества небольших блоков SRAM площадь памяти увеличивается вдвое. Кроме того, </a:t>
            </a:r>
            <a:r>
              <a:rPr lang="ru-RU" b="1" dirty="0">
                <a:solidFill>
                  <a:schemeClr val="tx2"/>
                </a:solidFill>
              </a:rPr>
              <a:t>не исправляются двойные </a:t>
            </a:r>
            <a:r>
              <a:rPr lang="ru-RU" b="1" dirty="0" smtClean="0">
                <a:solidFill>
                  <a:schemeClr val="tx2"/>
                </a:solidFill>
              </a:rPr>
              <a:t>ошибки</a:t>
            </a:r>
            <a:r>
              <a:rPr lang="ru-RU" dirty="0" smtClean="0"/>
              <a:t>.</a:t>
            </a:r>
          </a:p>
          <a:p>
            <a:r>
              <a:rPr lang="ru-RU" dirty="0" smtClean="0"/>
              <a:t>Однако </a:t>
            </a:r>
            <a:r>
              <a:rPr lang="ru-RU" dirty="0"/>
              <a:t>при воздействии на память относительно высокоэнергетических нейтронов </a:t>
            </a:r>
            <a:r>
              <a:rPr lang="ru-RU" b="1" dirty="0">
                <a:solidFill>
                  <a:schemeClr val="tx2"/>
                </a:solidFill>
              </a:rPr>
              <a:t>возникают вторичные заряженные частицы</a:t>
            </a:r>
            <a:r>
              <a:rPr lang="ru-RU" dirty="0"/>
              <a:t>, которые способны инициировать переключение сразу нескольких </a:t>
            </a:r>
            <a:r>
              <a:rPr lang="ru-RU" dirty="0" smtClean="0"/>
              <a:t>ячеек памяти, </a:t>
            </a:r>
            <a:r>
              <a:rPr lang="ru-RU" b="1" dirty="0"/>
              <a:t>в таких случаях </a:t>
            </a:r>
            <a:r>
              <a:rPr lang="en-US" b="1" dirty="0" smtClean="0"/>
              <a:t>ECC </a:t>
            </a:r>
            <a:r>
              <a:rPr lang="ru-RU" b="1" dirty="0" smtClean="0"/>
              <a:t>уже </a:t>
            </a:r>
            <a:r>
              <a:rPr lang="ru-RU" b="1" dirty="0"/>
              <a:t>не способен выявить ошибку</a:t>
            </a:r>
            <a:r>
              <a:rPr lang="ru-RU" dirty="0"/>
              <a:t>.</a:t>
            </a:r>
          </a:p>
          <a:p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8702040" y="0"/>
            <a:ext cx="44196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Clr>
                <a:srgbClr val="F8F2F2"/>
              </a:buClr>
              <a:buSzPts val="3000"/>
            </a:pPr>
            <a:r>
              <a:rPr lang="ru-RU" sz="1600" b="1" dirty="0" smtClean="0">
                <a:solidFill>
                  <a:srgbClr val="69E7FF"/>
                </a:solidFill>
                <a:latin typeface="Nunito" pitchFamily="2" charset="-52"/>
                <a:sym typeface="Onest ExtraLight"/>
              </a:rPr>
              <a:t>75</a:t>
            </a:r>
            <a:endParaRPr lang="en" sz="1600" b="1" dirty="0">
              <a:solidFill>
                <a:srgbClr val="69E7FF"/>
              </a:solidFill>
              <a:latin typeface="Nunito" pitchFamily="2" charset="-52"/>
              <a:sym typeface="Onest ExtraLight"/>
            </a:endParaRPr>
          </a:p>
        </p:txBody>
      </p:sp>
    </p:spTree>
    <p:extLst>
      <p:ext uri="{BB962C8B-B14F-4D97-AF65-F5344CB8AC3E}">
        <p14:creationId xmlns:p14="http://schemas.microsoft.com/office/powerpoint/2010/main" val="185017127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23520" y="848884"/>
            <a:ext cx="7989660" cy="766556"/>
          </a:xfrm>
        </p:spPr>
        <p:txBody>
          <a:bodyPr/>
          <a:lstStyle/>
          <a:p>
            <a:r>
              <a:rPr lang="ru-RU" b="1" dirty="0" smtClean="0"/>
              <a:t>Краткое резюме</a:t>
            </a:r>
            <a:endParaRPr lang="ru-RU" b="1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720000" y="1700300"/>
            <a:ext cx="7710900" cy="2298300"/>
          </a:xfrm>
        </p:spPr>
        <p:txBody>
          <a:bodyPr/>
          <a:lstStyle/>
          <a:p>
            <a:pPr marL="139700" indent="0">
              <a:buNone/>
            </a:pPr>
            <a:r>
              <a:rPr lang="ru-RU" dirty="0"/>
              <a:t>Такие методы как TMR и ЕСС повышают надежность микросхем на уровне синтеза и библиотек элементов. Это, </a:t>
            </a:r>
            <a:r>
              <a:rPr lang="ru-RU" dirty="0" smtClean="0"/>
              <a:t>в сочетании </a:t>
            </a:r>
            <a:r>
              <a:rPr lang="ru-RU" dirty="0"/>
              <a:t>с SOI-процессом изготовления и соответствующими средствами САПР, позволяет разрабатывать </a:t>
            </a:r>
            <a:r>
              <a:rPr lang="ru-RU" dirty="0" smtClean="0"/>
              <a:t>радиационно</a:t>
            </a:r>
            <a:r>
              <a:rPr lang="ru-RU" dirty="0"/>
              <a:t>-</a:t>
            </a:r>
            <a:r>
              <a:rPr lang="ru-RU" dirty="0" smtClean="0"/>
              <a:t>стойкие ASIC (ИС специального назначения), </a:t>
            </a:r>
            <a:r>
              <a:rPr lang="ru-RU" dirty="0"/>
              <a:t>сравнимые по характеристикам с </a:t>
            </a:r>
            <a:r>
              <a:rPr lang="ru-RU" dirty="0" smtClean="0"/>
              <a:t>коммерческими аналогам.</a:t>
            </a:r>
          </a:p>
          <a:p>
            <a:pPr marL="139700" indent="0">
              <a:buNone/>
            </a:pPr>
            <a:endParaRPr lang="ru-RU" dirty="0" smtClean="0"/>
          </a:p>
          <a:p>
            <a:pPr marL="139700" indent="0">
              <a:buNone/>
            </a:pPr>
            <a:r>
              <a:rPr lang="ru-RU" dirty="0" smtClean="0"/>
              <a:t>Особое </a:t>
            </a:r>
            <a:r>
              <a:rPr lang="ru-RU" dirty="0"/>
              <a:t>внимание при проектировании следует уделить временным диаграммам, особенно для </a:t>
            </a:r>
            <a:r>
              <a:rPr lang="ru-RU" b="1" dirty="0" smtClean="0">
                <a:solidFill>
                  <a:schemeClr val="tx2"/>
                </a:solidFill>
              </a:rPr>
              <a:t>сигналов тактовой </a:t>
            </a:r>
            <a:r>
              <a:rPr lang="ru-RU" b="1" dirty="0">
                <a:solidFill>
                  <a:schemeClr val="tx2"/>
                </a:solidFill>
              </a:rPr>
              <a:t>синхронизации</a:t>
            </a:r>
            <a:r>
              <a:rPr lang="ru-RU" dirty="0"/>
              <a:t>. Большая суммарная доза </a:t>
            </a:r>
            <a:r>
              <a:rPr lang="ru-RU" dirty="0" smtClean="0"/>
              <a:t>радиации может </a:t>
            </a:r>
            <a:r>
              <a:rPr lang="ru-RU" dirty="0"/>
              <a:t>стать </a:t>
            </a:r>
            <a:r>
              <a:rPr lang="ru-RU" b="1" dirty="0">
                <a:solidFill>
                  <a:schemeClr val="tx2"/>
                </a:solidFill>
              </a:rPr>
              <a:t>причиной сдвига временных характеристик примерно на 10%</a:t>
            </a:r>
            <a:r>
              <a:rPr lang="ru-RU" dirty="0"/>
              <a:t> </a:t>
            </a:r>
            <a:r>
              <a:rPr lang="ru-RU" dirty="0" smtClean="0"/>
              <a:t>от заявленного </a:t>
            </a:r>
            <a:r>
              <a:rPr lang="ru-RU" dirty="0"/>
              <a:t>производителем.</a:t>
            </a:r>
            <a:endParaRPr lang="ru-RU" dirty="0" smtClean="0"/>
          </a:p>
        </p:txBody>
      </p:sp>
      <p:sp>
        <p:nvSpPr>
          <p:cNvPr id="4" name="Прямоугольник 3"/>
          <p:cNvSpPr/>
          <p:nvPr/>
        </p:nvSpPr>
        <p:spPr>
          <a:xfrm>
            <a:off x="8702040" y="0"/>
            <a:ext cx="44196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Clr>
                <a:srgbClr val="F8F2F2"/>
              </a:buClr>
              <a:buSzPts val="3000"/>
            </a:pPr>
            <a:r>
              <a:rPr lang="ru-RU" sz="1600" b="1" dirty="0" smtClean="0">
                <a:solidFill>
                  <a:srgbClr val="69E7FF"/>
                </a:solidFill>
                <a:latin typeface="Nunito" pitchFamily="2" charset="-52"/>
                <a:sym typeface="Onest ExtraLight"/>
              </a:rPr>
              <a:t>76</a:t>
            </a:r>
            <a:endParaRPr lang="en" sz="1600" b="1" dirty="0">
              <a:solidFill>
                <a:srgbClr val="69E7FF"/>
              </a:solidFill>
              <a:latin typeface="Nunito" pitchFamily="2" charset="-52"/>
              <a:sym typeface="Onest ExtraLight"/>
            </a:endParaRPr>
          </a:p>
        </p:txBody>
      </p:sp>
    </p:spTree>
    <p:extLst>
      <p:ext uri="{BB962C8B-B14F-4D97-AF65-F5344CB8AC3E}">
        <p14:creationId xmlns:p14="http://schemas.microsoft.com/office/powerpoint/2010/main" val="181906930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0000" y="445025"/>
            <a:ext cx="6618060" cy="572700"/>
          </a:xfrm>
        </p:spPr>
        <p:txBody>
          <a:bodyPr/>
          <a:lstStyle/>
          <a:p>
            <a:r>
              <a:rPr lang="ru-RU" dirty="0" smtClean="0"/>
              <a:t>Методы борьбы с защелкиванием (</a:t>
            </a:r>
            <a:r>
              <a:rPr lang="en-US" dirty="0" smtClean="0"/>
              <a:t>SEL</a:t>
            </a:r>
            <a:r>
              <a:rPr lang="ru-RU" dirty="0" smtClean="0"/>
              <a:t>)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720000" y="1883180"/>
            <a:ext cx="7585800" cy="2298300"/>
          </a:xfrm>
        </p:spPr>
        <p:txBody>
          <a:bodyPr/>
          <a:lstStyle/>
          <a:p>
            <a:pPr marL="342900" lvl="0" indent="-342900">
              <a:buClr>
                <a:srgbClr val="F8F2F2"/>
              </a:buClr>
              <a:buSzPts val="1400"/>
              <a:buFont typeface="+mj-lt"/>
              <a:buAutoNum type="arabicPeriod"/>
            </a:pPr>
            <a:r>
              <a:rPr lang="ru-RU" b="1" dirty="0" smtClean="0">
                <a:solidFill>
                  <a:schemeClr val="tx2"/>
                </a:solidFill>
              </a:rPr>
              <a:t>Контроль </a:t>
            </a:r>
            <a:r>
              <a:rPr lang="ru-RU" b="1" dirty="0">
                <a:solidFill>
                  <a:schemeClr val="tx2"/>
                </a:solidFill>
              </a:rPr>
              <a:t>тока потребления узлов </a:t>
            </a:r>
            <a:r>
              <a:rPr lang="ru-RU" dirty="0">
                <a:solidFill>
                  <a:schemeClr val="tx1"/>
                </a:solidFill>
              </a:rPr>
              <a:t>с перезапуском по аварийному росту потребления</a:t>
            </a:r>
            <a:r>
              <a:rPr lang="en-US" dirty="0" smtClean="0"/>
              <a:t>;</a:t>
            </a:r>
            <a:endParaRPr lang="ru-RU" dirty="0" smtClean="0"/>
          </a:p>
          <a:p>
            <a:pPr marL="342900" lvl="0" indent="-342900">
              <a:buClr>
                <a:srgbClr val="F8F2F2"/>
              </a:buClr>
              <a:buSzPts val="1400"/>
              <a:buFont typeface="+mj-lt"/>
              <a:buAutoNum type="arabicPeriod"/>
            </a:pPr>
            <a:r>
              <a:rPr lang="ru-RU" dirty="0"/>
              <a:t>Использовать микросхемы на сапфировой подложке (</a:t>
            </a:r>
            <a:r>
              <a:rPr lang="en-GB" b="1" dirty="0">
                <a:solidFill>
                  <a:schemeClr val="tx2"/>
                </a:solidFill>
              </a:rPr>
              <a:t>Silicon-on-sapphire</a:t>
            </a:r>
            <a:r>
              <a:rPr lang="en-GB" dirty="0"/>
              <a:t>, SOS, </a:t>
            </a:r>
            <a:r>
              <a:rPr lang="ru-RU" dirty="0"/>
              <a:t>в более общем виде </a:t>
            </a:r>
            <a:r>
              <a:rPr lang="en-GB" b="1" dirty="0">
                <a:solidFill>
                  <a:schemeClr val="tx2"/>
                </a:solidFill>
              </a:rPr>
              <a:t>Silicon-on-insulator</a:t>
            </a:r>
            <a:r>
              <a:rPr lang="en-GB" dirty="0"/>
              <a:t>, SOI</a:t>
            </a:r>
            <a:r>
              <a:rPr lang="en-GB" dirty="0" smtClean="0"/>
              <a:t>);</a:t>
            </a:r>
            <a:endParaRPr lang="ru-RU" dirty="0" smtClean="0"/>
          </a:p>
          <a:p>
            <a:pPr marL="342900" lvl="0" indent="-342900">
              <a:buClr>
                <a:srgbClr val="F8F2F2"/>
              </a:buClr>
              <a:buSzPts val="1400"/>
              <a:buFont typeface="+mj-lt"/>
              <a:buAutoNum type="arabicPeriod"/>
            </a:pPr>
            <a:r>
              <a:rPr lang="ru-RU" dirty="0"/>
              <a:t>Использовать </a:t>
            </a:r>
            <a:r>
              <a:rPr lang="en-US" b="1" dirty="0">
                <a:solidFill>
                  <a:schemeClr val="tx2"/>
                </a:solidFill>
              </a:rPr>
              <a:t>T</a:t>
            </a:r>
            <a:r>
              <a:rPr lang="ru-RU" b="1" dirty="0" err="1" smtClean="0">
                <a:solidFill>
                  <a:schemeClr val="tx2"/>
                </a:solidFill>
              </a:rPr>
              <a:t>riple-well</a:t>
            </a:r>
            <a:r>
              <a:rPr lang="ru-RU" b="1" dirty="0" smtClean="0">
                <a:solidFill>
                  <a:schemeClr val="tx2"/>
                </a:solidFill>
              </a:rPr>
              <a:t> процесс</a:t>
            </a:r>
            <a:r>
              <a:rPr lang="en-US" dirty="0"/>
              <a:t>.</a:t>
            </a:r>
            <a:endParaRPr lang="ru-RU" dirty="0"/>
          </a:p>
          <a:p>
            <a:pPr marL="0" lvl="0" indent="0">
              <a:buClr>
                <a:srgbClr val="F8F2F2"/>
              </a:buClr>
              <a:buSzPts val="1400"/>
              <a:buNone/>
            </a:pPr>
            <a:endParaRPr lang="ru-RU" dirty="0" smtClean="0"/>
          </a:p>
          <a:p>
            <a:pPr marL="0" lvl="0" indent="0">
              <a:buClr>
                <a:srgbClr val="F8F2F2"/>
              </a:buClr>
              <a:buSzPts val="1400"/>
              <a:buNone/>
            </a:pPr>
            <a:endParaRPr lang="en-US" dirty="0" smtClean="0"/>
          </a:p>
          <a:p>
            <a:pPr marL="0" lvl="0" indent="0">
              <a:buClr>
                <a:srgbClr val="F8F2F2"/>
              </a:buClr>
              <a:buSzPts val="1400"/>
              <a:buNone/>
            </a:pPr>
            <a:r>
              <a:rPr lang="ru-RU" dirty="0" smtClean="0"/>
              <a:t>Исторически</a:t>
            </a:r>
            <a:r>
              <a:rPr lang="ru-RU" dirty="0"/>
              <a:t>, в СССР и России больше работали с </a:t>
            </a:r>
            <a:r>
              <a:rPr lang="ru-RU" b="1" dirty="0"/>
              <a:t>кремнием на сапфире</a:t>
            </a:r>
            <a:r>
              <a:rPr lang="ru-RU" dirty="0"/>
              <a:t>, </a:t>
            </a:r>
            <a:r>
              <a:rPr lang="ru-RU" dirty="0" smtClean="0"/>
              <a:t>в США — как </a:t>
            </a:r>
            <a:r>
              <a:rPr lang="ru-RU" dirty="0"/>
              <a:t>можно больше использовать обычный кремний с </a:t>
            </a:r>
            <a:r>
              <a:rPr lang="ru-RU" b="1" dirty="0" err="1"/>
              <a:t>triple-well</a:t>
            </a:r>
            <a:r>
              <a:rPr lang="ru-RU" dirty="0"/>
              <a:t> (чтобы совмещать с коммерческими продуктами и снижать </a:t>
            </a:r>
            <a:r>
              <a:rPr lang="ru-RU" dirty="0" smtClean="0"/>
              <a:t>стоимость).</a:t>
            </a:r>
            <a:endParaRPr lang="ru-RU" dirty="0"/>
          </a:p>
          <a:p>
            <a:pPr marL="342900" lvl="0" indent="-342900">
              <a:buClr>
                <a:srgbClr val="F8F2F2"/>
              </a:buClr>
              <a:buSzPts val="1400"/>
              <a:buFont typeface="+mj-lt"/>
              <a:buAutoNum type="arabicPeriod"/>
            </a:pPr>
            <a:endParaRPr lang="ru-RU" dirty="0"/>
          </a:p>
        </p:txBody>
      </p:sp>
      <p:cxnSp>
        <p:nvCxnSpPr>
          <p:cNvPr id="4" name="Google Shape;451;p37"/>
          <p:cNvCxnSpPr/>
          <p:nvPr/>
        </p:nvCxnSpPr>
        <p:spPr>
          <a:xfrm>
            <a:off x="720000" y="1713196"/>
            <a:ext cx="646112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Прямоугольник 4"/>
          <p:cNvSpPr/>
          <p:nvPr/>
        </p:nvSpPr>
        <p:spPr>
          <a:xfrm>
            <a:off x="8702040" y="0"/>
            <a:ext cx="44196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Clr>
                <a:srgbClr val="F8F2F2"/>
              </a:buClr>
              <a:buSzPts val="3000"/>
            </a:pPr>
            <a:r>
              <a:rPr lang="ru-RU" sz="1600" b="1" dirty="0" smtClean="0">
                <a:solidFill>
                  <a:srgbClr val="69E7FF"/>
                </a:solidFill>
                <a:latin typeface="Nunito" pitchFamily="2" charset="-52"/>
                <a:sym typeface="Onest ExtraLight"/>
              </a:rPr>
              <a:t>77</a:t>
            </a:r>
            <a:endParaRPr lang="en" sz="1600" b="1" dirty="0">
              <a:solidFill>
                <a:srgbClr val="69E7FF"/>
              </a:solidFill>
              <a:latin typeface="Nunito" pitchFamily="2" charset="-52"/>
              <a:sym typeface="Onest ExtraLight"/>
            </a:endParaRPr>
          </a:p>
        </p:txBody>
      </p:sp>
    </p:spTree>
    <p:extLst>
      <p:ext uri="{BB962C8B-B14F-4D97-AF65-F5344CB8AC3E}">
        <p14:creationId xmlns:p14="http://schemas.microsoft.com/office/powerpoint/2010/main" val="320779090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37"/>
          <p:cNvSpPr txBox="1">
            <a:spLocks noGrp="1"/>
          </p:cNvSpPr>
          <p:nvPr>
            <p:ph type="title"/>
          </p:nvPr>
        </p:nvSpPr>
        <p:spPr>
          <a:xfrm>
            <a:off x="668002" y="487680"/>
            <a:ext cx="4387095" cy="65532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sz="3200" dirty="0"/>
              <a:t>Silicon-on-insulator</a:t>
            </a:r>
            <a:endParaRPr lang="ru-RU" sz="3200" dirty="0"/>
          </a:p>
        </p:txBody>
      </p:sp>
      <p:sp>
        <p:nvSpPr>
          <p:cNvPr id="448" name="Google Shape;448;p37"/>
          <p:cNvSpPr txBox="1">
            <a:spLocks noGrp="1"/>
          </p:cNvSpPr>
          <p:nvPr>
            <p:ph type="subTitle" idx="1"/>
          </p:nvPr>
        </p:nvSpPr>
        <p:spPr>
          <a:xfrm>
            <a:off x="582152" y="1355545"/>
            <a:ext cx="4132598" cy="31326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ru-RU" dirty="0"/>
              <a:t>Один из распространенных способов борьбы с одиночными сбоями и накоплением индуцированного </a:t>
            </a:r>
            <a:r>
              <a:rPr lang="ru-RU" dirty="0" smtClean="0"/>
              <a:t>излучением заряда </a:t>
            </a:r>
            <a:r>
              <a:rPr lang="ru-RU" dirty="0"/>
              <a:t>– изготовление ИС по технологии </a:t>
            </a:r>
            <a:r>
              <a:rPr lang="ru-RU" b="1" dirty="0">
                <a:solidFill>
                  <a:schemeClr val="tx2"/>
                </a:solidFill>
              </a:rPr>
              <a:t>кремний на диэлектрике</a:t>
            </a:r>
            <a:r>
              <a:rPr lang="ru-RU" dirty="0"/>
              <a:t> (</a:t>
            </a:r>
            <a:r>
              <a:rPr lang="ru-RU" dirty="0" err="1"/>
              <a:t>Silicon-on-insulator</a:t>
            </a:r>
            <a:r>
              <a:rPr lang="ru-RU" dirty="0"/>
              <a:t>, SOI</a:t>
            </a:r>
            <a:r>
              <a:rPr lang="ru-RU" dirty="0" smtClean="0"/>
              <a:t>).</a:t>
            </a:r>
          </a:p>
          <a:p>
            <a:pPr marL="0" indent="0"/>
            <a:endParaRPr lang="ru-RU" dirty="0" smtClean="0"/>
          </a:p>
          <a:p>
            <a:pPr marL="0" indent="0"/>
            <a:r>
              <a:rPr lang="ru-RU" b="1" dirty="0"/>
              <a:t>И</a:t>
            </a:r>
            <a:r>
              <a:rPr lang="ru-RU" b="1" dirty="0" smtClean="0"/>
              <a:t>сключает </a:t>
            </a:r>
            <a:r>
              <a:rPr lang="ru-RU" b="1" dirty="0"/>
              <a:t>формирование биполярных паразитных транзисторов </a:t>
            </a:r>
            <a:r>
              <a:rPr lang="ru-RU" dirty="0"/>
              <a:t>и соответственно защелкивание</a:t>
            </a:r>
            <a:endParaRPr lang="ru-RU" b="1" dirty="0"/>
          </a:p>
        </p:txBody>
      </p:sp>
      <p:cxnSp>
        <p:nvCxnSpPr>
          <p:cNvPr id="450" name="Google Shape;450;p37"/>
          <p:cNvCxnSpPr/>
          <p:nvPr/>
        </p:nvCxnSpPr>
        <p:spPr>
          <a:xfrm>
            <a:off x="4714750" y="-52525"/>
            <a:ext cx="0" cy="5256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1" name="Google Shape;451;p37"/>
          <p:cNvCxnSpPr/>
          <p:nvPr/>
        </p:nvCxnSpPr>
        <p:spPr>
          <a:xfrm>
            <a:off x="762640" y="1171136"/>
            <a:ext cx="34494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8370" name="Picture 2" descr="https://upload.wikimedia.org/wikipedia/ru/thumb/3/31/SOI_and_classical_MOSFET.png/250px-SOI_and_classical_MOSFE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1035" y="747712"/>
            <a:ext cx="2381250" cy="2495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5609996" y="3430206"/>
            <a:ext cx="277962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tx1"/>
                </a:solidFill>
                <a:latin typeface="Nunito" pitchFamily="2" charset="-52"/>
              </a:rPr>
              <a:t>Схемы МОП-транзисторов, выполненных по технологиям:</a:t>
            </a:r>
          </a:p>
          <a:p>
            <a:r>
              <a:rPr lang="ru-RU" dirty="0">
                <a:solidFill>
                  <a:schemeClr val="tx1"/>
                </a:solidFill>
                <a:latin typeface="Nunito" pitchFamily="2" charset="-52"/>
              </a:rPr>
              <a:t>а) Классической</a:t>
            </a:r>
          </a:p>
          <a:p>
            <a:r>
              <a:rPr lang="ru-RU" dirty="0">
                <a:solidFill>
                  <a:schemeClr val="tx1"/>
                </a:solidFill>
                <a:latin typeface="Nunito" pitchFamily="2" charset="-52"/>
              </a:rPr>
              <a:t>б) КНИ</a:t>
            </a:r>
          </a:p>
        </p:txBody>
      </p:sp>
      <p:sp>
        <p:nvSpPr>
          <p:cNvPr id="9" name="Прямоугольник 8"/>
          <p:cNvSpPr/>
          <p:nvPr/>
        </p:nvSpPr>
        <p:spPr>
          <a:xfrm>
            <a:off x="8702040" y="0"/>
            <a:ext cx="44196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Clr>
                <a:srgbClr val="F8F2F2"/>
              </a:buClr>
              <a:buSzPts val="3000"/>
            </a:pPr>
            <a:r>
              <a:rPr lang="ru-RU" sz="1600" b="1" dirty="0" smtClean="0">
                <a:solidFill>
                  <a:srgbClr val="69E7FF"/>
                </a:solidFill>
                <a:latin typeface="Nunito" pitchFamily="2" charset="-52"/>
                <a:sym typeface="Onest ExtraLight"/>
              </a:rPr>
              <a:t>78</a:t>
            </a:r>
            <a:endParaRPr lang="en" sz="1600" b="1" dirty="0">
              <a:solidFill>
                <a:srgbClr val="69E7FF"/>
              </a:solidFill>
              <a:latin typeface="Nunito" pitchFamily="2" charset="-52"/>
              <a:sym typeface="Onest ExtraLight"/>
            </a:endParaRPr>
          </a:p>
        </p:txBody>
      </p:sp>
    </p:spTree>
    <p:extLst>
      <p:ext uri="{BB962C8B-B14F-4D97-AF65-F5344CB8AC3E}">
        <p14:creationId xmlns:p14="http://schemas.microsoft.com/office/powerpoint/2010/main" val="15895645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 descr="Picture background"/>
          <p:cNvPicPr>
            <a:picLocks noGrp="1" noChangeAspect="1" noChangeArrowheads="1"/>
          </p:cNvPicPr>
          <p:nvPr>
            <p:ph type="pic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797" b="21797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74" name="Google Shape;574;p46"/>
          <p:cNvGrpSpPr/>
          <p:nvPr/>
        </p:nvGrpSpPr>
        <p:grpSpPr>
          <a:xfrm>
            <a:off x="2375" y="-42300"/>
            <a:ext cx="9174000" cy="5232300"/>
            <a:chOff x="2375" y="-42300"/>
            <a:chExt cx="9174000" cy="5232300"/>
          </a:xfrm>
        </p:grpSpPr>
        <p:cxnSp>
          <p:nvCxnSpPr>
            <p:cNvPr id="575" name="Google Shape;575;p46"/>
            <p:cNvCxnSpPr/>
            <p:nvPr/>
          </p:nvCxnSpPr>
          <p:spPr>
            <a:xfrm>
              <a:off x="378863" y="-42300"/>
              <a:ext cx="0" cy="52323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6" name="Google Shape;576;p46"/>
            <p:cNvCxnSpPr/>
            <p:nvPr/>
          </p:nvCxnSpPr>
          <p:spPr>
            <a:xfrm>
              <a:off x="2375" y="355700"/>
              <a:ext cx="91740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7" name="Google Shape;577;p46"/>
            <p:cNvCxnSpPr/>
            <p:nvPr/>
          </p:nvCxnSpPr>
          <p:spPr>
            <a:xfrm>
              <a:off x="2375" y="4745800"/>
              <a:ext cx="91740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8" name="Google Shape;578;p46"/>
            <p:cNvCxnSpPr/>
            <p:nvPr/>
          </p:nvCxnSpPr>
          <p:spPr>
            <a:xfrm>
              <a:off x="8765138" y="-42300"/>
              <a:ext cx="0" cy="52323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8" name="Прямоугольник 7"/>
          <p:cNvSpPr/>
          <p:nvPr/>
        </p:nvSpPr>
        <p:spPr>
          <a:xfrm>
            <a:off x="8779615" y="0"/>
            <a:ext cx="36438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Clr>
                <a:srgbClr val="F8F2F2"/>
              </a:buClr>
              <a:buSzPts val="3000"/>
            </a:pPr>
            <a:r>
              <a:rPr lang="ru-RU" sz="1600" b="1" dirty="0">
                <a:solidFill>
                  <a:srgbClr val="69E7FF"/>
                </a:solidFill>
                <a:latin typeface="Nunito" pitchFamily="2" charset="-52"/>
                <a:sym typeface="Onest ExtraLight"/>
              </a:rPr>
              <a:t>8</a:t>
            </a:r>
            <a:endParaRPr lang="en" sz="1600" b="1" dirty="0">
              <a:solidFill>
                <a:srgbClr val="69E7FF"/>
              </a:solidFill>
              <a:latin typeface="Nunito" pitchFamily="2" charset="-52"/>
              <a:sym typeface="Onest ExtraLight"/>
            </a:endParaRPr>
          </a:p>
        </p:txBody>
      </p:sp>
    </p:spTree>
    <p:extLst>
      <p:ext uri="{BB962C8B-B14F-4D97-AF65-F5344CB8AC3E}">
        <p14:creationId xmlns:p14="http://schemas.microsoft.com/office/powerpoint/2010/main" val="1451345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37"/>
          <p:cNvSpPr txBox="1">
            <a:spLocks noGrp="1"/>
          </p:cNvSpPr>
          <p:nvPr>
            <p:ph type="title"/>
          </p:nvPr>
        </p:nvSpPr>
        <p:spPr>
          <a:xfrm>
            <a:off x="668002" y="487680"/>
            <a:ext cx="4387095" cy="65532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sz="3200" dirty="0"/>
              <a:t>Silicon-on-insulator</a:t>
            </a:r>
            <a:endParaRPr lang="ru-RU" sz="3200" dirty="0"/>
          </a:p>
        </p:txBody>
      </p:sp>
      <p:sp>
        <p:nvSpPr>
          <p:cNvPr id="448" name="Google Shape;448;p37"/>
          <p:cNvSpPr txBox="1">
            <a:spLocks noGrp="1"/>
          </p:cNvSpPr>
          <p:nvPr>
            <p:ph type="subTitle" idx="1"/>
          </p:nvPr>
        </p:nvSpPr>
        <p:spPr>
          <a:xfrm>
            <a:off x="606535" y="1492705"/>
            <a:ext cx="3767869" cy="29878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ru-RU" dirty="0"/>
              <a:t>Вблизи поверхности подложки имплантируется слой молекул кислорода, из которого</a:t>
            </a:r>
          </a:p>
          <a:p>
            <a:pPr marL="0" indent="0"/>
            <a:r>
              <a:rPr lang="ru-RU" dirty="0"/>
              <a:t>нагреванием формируют </a:t>
            </a:r>
            <a:r>
              <a:rPr lang="ru-RU" b="1" dirty="0">
                <a:solidFill>
                  <a:schemeClr val="tx2"/>
                </a:solidFill>
              </a:rPr>
              <a:t>непрерывный слой оксида </a:t>
            </a:r>
            <a:r>
              <a:rPr lang="ru-RU" dirty="0"/>
              <a:t>толщиной порядка 0,2 </a:t>
            </a:r>
            <a:r>
              <a:rPr lang="ru-RU" dirty="0" smtClean="0"/>
              <a:t>мкм.</a:t>
            </a:r>
          </a:p>
          <a:p>
            <a:pPr marL="0" indent="0"/>
            <a:endParaRPr lang="ru-RU" dirty="0"/>
          </a:p>
          <a:p>
            <a:pPr marL="0" indent="0"/>
            <a:r>
              <a:rPr lang="ru-RU" dirty="0" smtClean="0"/>
              <a:t>Полученный </a:t>
            </a:r>
            <a:r>
              <a:rPr lang="ru-RU" dirty="0"/>
              <a:t>диэлектрик изолирует</a:t>
            </a:r>
          </a:p>
          <a:p>
            <a:pPr marL="0" indent="0"/>
            <a:r>
              <a:rPr lang="ru-RU" dirty="0"/>
              <a:t>канал КМОП от кремниевой </a:t>
            </a:r>
            <a:r>
              <a:rPr lang="ru-RU" dirty="0" smtClean="0"/>
              <a:t>подложки.</a:t>
            </a:r>
            <a:endParaRPr lang="ru-RU" b="1" dirty="0"/>
          </a:p>
        </p:txBody>
      </p:sp>
      <p:cxnSp>
        <p:nvCxnSpPr>
          <p:cNvPr id="450" name="Google Shape;450;p37"/>
          <p:cNvCxnSpPr/>
          <p:nvPr/>
        </p:nvCxnSpPr>
        <p:spPr>
          <a:xfrm>
            <a:off x="4714750" y="-52525"/>
            <a:ext cx="0" cy="5256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1" name="Google Shape;451;p37"/>
          <p:cNvCxnSpPr/>
          <p:nvPr/>
        </p:nvCxnSpPr>
        <p:spPr>
          <a:xfrm>
            <a:off x="762640" y="1171136"/>
            <a:ext cx="34494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" name="Рисунок 7"/>
          <p:cNvPicPr/>
          <p:nvPr/>
        </p:nvPicPr>
        <p:blipFill>
          <a:blip r:embed="rId3"/>
          <a:stretch>
            <a:fillRect/>
          </a:stretch>
        </p:blipFill>
        <p:spPr>
          <a:xfrm>
            <a:off x="4714750" y="1612649"/>
            <a:ext cx="4429250" cy="1926251"/>
          </a:xfrm>
          <a:prstGeom prst="rect">
            <a:avLst/>
          </a:prstGeom>
        </p:spPr>
      </p:pic>
      <p:sp>
        <p:nvSpPr>
          <p:cNvPr id="10" name="Прямоугольник 9"/>
          <p:cNvSpPr/>
          <p:nvPr/>
        </p:nvSpPr>
        <p:spPr>
          <a:xfrm>
            <a:off x="8702040" y="0"/>
            <a:ext cx="44196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Clr>
                <a:srgbClr val="F8F2F2"/>
              </a:buClr>
              <a:buSzPts val="3000"/>
            </a:pPr>
            <a:r>
              <a:rPr lang="ru-RU" sz="1600" b="1" dirty="0" smtClean="0">
                <a:solidFill>
                  <a:srgbClr val="69E7FF"/>
                </a:solidFill>
                <a:latin typeface="Nunito" pitchFamily="2" charset="-52"/>
                <a:sym typeface="Onest ExtraLight"/>
              </a:rPr>
              <a:t>79</a:t>
            </a:r>
            <a:endParaRPr lang="en" sz="1600" b="1" dirty="0">
              <a:solidFill>
                <a:srgbClr val="69E7FF"/>
              </a:solidFill>
              <a:latin typeface="Nunito" pitchFamily="2" charset="-52"/>
              <a:sym typeface="Onest ExtraLight"/>
            </a:endParaRPr>
          </a:p>
        </p:txBody>
      </p:sp>
    </p:spTree>
    <p:extLst>
      <p:ext uri="{BB962C8B-B14F-4D97-AF65-F5344CB8AC3E}">
        <p14:creationId xmlns:p14="http://schemas.microsoft.com/office/powerpoint/2010/main" val="248647611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Triple-well </a:t>
            </a:r>
            <a:r>
              <a:rPr lang="ru-RU" dirty="0" smtClean="0"/>
              <a:t>процесс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720000" y="1324548"/>
            <a:ext cx="7250520" cy="1430890"/>
          </a:xfrm>
        </p:spPr>
        <p:txBody>
          <a:bodyPr/>
          <a:lstStyle/>
          <a:p>
            <a:pPr marL="139700" indent="0">
              <a:buNone/>
            </a:pPr>
            <a:r>
              <a:rPr lang="ru-RU" b="1" dirty="0" smtClean="0">
                <a:solidFill>
                  <a:schemeClr val="tx2"/>
                </a:solidFill>
              </a:rPr>
              <a:t>Изоляция </a:t>
            </a:r>
            <a:r>
              <a:rPr lang="ru-RU" b="1" dirty="0">
                <a:solidFill>
                  <a:schemeClr val="tx2"/>
                </a:solidFill>
              </a:rPr>
              <a:t>двумя </a:t>
            </a:r>
            <a:r>
              <a:rPr lang="en-GB" b="1" dirty="0">
                <a:solidFill>
                  <a:schemeClr val="tx2"/>
                </a:solidFill>
              </a:rPr>
              <a:t>p-n </a:t>
            </a:r>
            <a:r>
              <a:rPr lang="ru-RU" b="1" dirty="0" smtClean="0">
                <a:solidFill>
                  <a:schemeClr val="tx2"/>
                </a:solidFill>
              </a:rPr>
              <a:t>переходами.</a:t>
            </a:r>
          </a:p>
          <a:p>
            <a:r>
              <a:rPr lang="ru-RU" dirty="0" smtClean="0"/>
              <a:t>Пластина </a:t>
            </a:r>
            <a:r>
              <a:rPr lang="ru-RU" dirty="0"/>
              <a:t>с эпитаксиальным слоем обеспечивает подложку с низким сопротивлением, что помогает значительно снизить вероятность </a:t>
            </a:r>
            <a:r>
              <a:rPr lang="ru-RU" dirty="0" smtClean="0"/>
              <a:t>защелкивания.</a:t>
            </a:r>
          </a:p>
          <a:p>
            <a:r>
              <a:rPr lang="ru-RU" dirty="0" smtClean="0"/>
              <a:t>Помогает избежать </a:t>
            </a:r>
            <a:r>
              <a:rPr lang="en-US" dirty="0" smtClean="0"/>
              <a:t>coupling </a:t>
            </a:r>
            <a:r>
              <a:rPr lang="en-US" dirty="0"/>
              <a:t>capacitance </a:t>
            </a:r>
            <a:r>
              <a:rPr lang="ru-RU" dirty="0" smtClean="0"/>
              <a:t>от подложки или земли.</a:t>
            </a:r>
            <a:endParaRPr lang="ru-RU" dirty="0"/>
          </a:p>
        </p:txBody>
      </p:sp>
      <p:cxnSp>
        <p:nvCxnSpPr>
          <p:cNvPr id="4" name="Google Shape;451;p37"/>
          <p:cNvCxnSpPr/>
          <p:nvPr/>
        </p:nvCxnSpPr>
        <p:spPr>
          <a:xfrm>
            <a:off x="762640" y="1171136"/>
            <a:ext cx="646112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640" y="2843212"/>
            <a:ext cx="7419975" cy="1895475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8702040" y="0"/>
            <a:ext cx="44196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Clr>
                <a:srgbClr val="F8F2F2"/>
              </a:buClr>
              <a:buSzPts val="3000"/>
            </a:pPr>
            <a:r>
              <a:rPr lang="ru-RU" sz="1600" b="1" dirty="0" smtClean="0">
                <a:solidFill>
                  <a:srgbClr val="69E7FF"/>
                </a:solidFill>
                <a:latin typeface="Nunito" pitchFamily="2" charset="-52"/>
                <a:sym typeface="Onest ExtraLight"/>
              </a:rPr>
              <a:t>80</a:t>
            </a:r>
            <a:endParaRPr lang="en" sz="1600" b="1" dirty="0">
              <a:solidFill>
                <a:srgbClr val="69E7FF"/>
              </a:solidFill>
              <a:latin typeface="Nunito" pitchFamily="2" charset="-52"/>
              <a:sym typeface="Onest ExtraLight"/>
            </a:endParaRPr>
          </a:p>
        </p:txBody>
      </p:sp>
    </p:spTree>
    <p:extLst>
      <p:ext uri="{BB962C8B-B14F-4D97-AF65-F5344CB8AC3E}">
        <p14:creationId xmlns:p14="http://schemas.microsoft.com/office/powerpoint/2010/main" val="3937743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Другие приёмы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720000" y="1700300"/>
            <a:ext cx="7250520" cy="2298300"/>
          </a:xfrm>
        </p:spPr>
        <p:txBody>
          <a:bodyPr/>
          <a:lstStyle/>
          <a:p>
            <a:pPr marL="0" lvl="0" indent="0">
              <a:buClr>
                <a:srgbClr val="F8F2F2"/>
              </a:buClr>
              <a:buSzPts val="1400"/>
              <a:buNone/>
            </a:pPr>
            <a:r>
              <a:rPr lang="ru-RU" sz="1600" dirty="0">
                <a:solidFill>
                  <a:srgbClr val="F8F2F2"/>
                </a:solidFill>
              </a:rPr>
              <a:t>Для того чтобы повысить надежность КМОП-устройств на</a:t>
            </a:r>
          </a:p>
          <a:p>
            <a:pPr marL="0" lvl="0" indent="0">
              <a:buClr>
                <a:srgbClr val="F8F2F2"/>
              </a:buClr>
              <a:buSzPts val="1400"/>
              <a:buNone/>
            </a:pPr>
            <a:r>
              <a:rPr lang="ru-RU" sz="1600" dirty="0">
                <a:solidFill>
                  <a:srgbClr val="F8F2F2"/>
                </a:solidFill>
              </a:rPr>
              <a:t>уровне схемотехнических элементов библиотек и проектирования устройства, часто </a:t>
            </a:r>
            <a:r>
              <a:rPr lang="ru-RU" sz="1600" b="1" dirty="0">
                <a:solidFill>
                  <a:srgbClr val="69E7FF"/>
                </a:solidFill>
              </a:rPr>
              <a:t>увеличивают длину затвора критически важных транзисторов</a:t>
            </a:r>
            <a:r>
              <a:rPr lang="ru-RU" sz="1600" dirty="0">
                <a:solidFill>
                  <a:srgbClr val="F8F2F2"/>
                </a:solidFill>
              </a:rPr>
              <a:t>. Для предотвращения одиночных сбоев повышают </a:t>
            </a:r>
            <a:r>
              <a:rPr lang="ru-RU" sz="1600" b="1" dirty="0" smtClean="0">
                <a:solidFill>
                  <a:srgbClr val="69E7FF"/>
                </a:solidFill>
              </a:rPr>
              <a:t>уровень сигнала</a:t>
            </a:r>
            <a:r>
              <a:rPr lang="ru-RU" sz="1600" b="1" dirty="0">
                <a:solidFill>
                  <a:srgbClr val="69E7FF"/>
                </a:solidFill>
              </a:rPr>
              <a:t>, необходимый для переключения триггера</a:t>
            </a:r>
            <a:r>
              <a:rPr lang="ru-RU" sz="1600" dirty="0">
                <a:solidFill>
                  <a:srgbClr val="F8F2F2"/>
                </a:solidFill>
              </a:rPr>
              <a:t>.</a:t>
            </a:r>
            <a:endParaRPr lang="ru-RU" sz="1600" b="1" dirty="0">
              <a:solidFill>
                <a:srgbClr val="F8F2F2"/>
              </a:solidFill>
            </a:endParaRPr>
          </a:p>
          <a:p>
            <a:endParaRPr lang="ru-RU" dirty="0"/>
          </a:p>
        </p:txBody>
      </p:sp>
      <p:cxnSp>
        <p:nvCxnSpPr>
          <p:cNvPr id="4" name="Google Shape;451;p37"/>
          <p:cNvCxnSpPr/>
          <p:nvPr/>
        </p:nvCxnSpPr>
        <p:spPr>
          <a:xfrm>
            <a:off x="762640" y="1171136"/>
            <a:ext cx="646112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Прямоугольник 7"/>
          <p:cNvSpPr/>
          <p:nvPr/>
        </p:nvSpPr>
        <p:spPr>
          <a:xfrm>
            <a:off x="8702040" y="0"/>
            <a:ext cx="44196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Clr>
                <a:srgbClr val="F8F2F2"/>
              </a:buClr>
              <a:buSzPts val="3000"/>
            </a:pPr>
            <a:r>
              <a:rPr lang="ru-RU" sz="1600" b="1" dirty="0" smtClean="0">
                <a:solidFill>
                  <a:srgbClr val="69E7FF"/>
                </a:solidFill>
                <a:latin typeface="Nunito" pitchFamily="2" charset="-52"/>
                <a:sym typeface="Onest ExtraLight"/>
              </a:rPr>
              <a:t>81</a:t>
            </a:r>
            <a:endParaRPr lang="en" sz="1600" b="1" dirty="0">
              <a:solidFill>
                <a:srgbClr val="69E7FF"/>
              </a:solidFill>
              <a:latin typeface="Nunito" pitchFamily="2" charset="-52"/>
              <a:sym typeface="Onest ExtraLight"/>
            </a:endParaRPr>
          </a:p>
        </p:txBody>
      </p:sp>
    </p:spTree>
    <p:extLst>
      <p:ext uri="{BB962C8B-B14F-4D97-AF65-F5344CB8AC3E}">
        <p14:creationId xmlns:p14="http://schemas.microsoft.com/office/powerpoint/2010/main" val="362094959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37"/>
          <p:cNvSpPr txBox="1">
            <a:spLocks noGrp="1"/>
          </p:cNvSpPr>
          <p:nvPr>
            <p:ph type="title"/>
          </p:nvPr>
        </p:nvSpPr>
        <p:spPr>
          <a:xfrm>
            <a:off x="625085" y="1302675"/>
            <a:ext cx="4089665" cy="125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ru-RU" dirty="0"/>
              <a:t>Разрушители легенд</a:t>
            </a:r>
          </a:p>
        </p:txBody>
      </p:sp>
      <p:sp>
        <p:nvSpPr>
          <p:cNvPr id="447" name="Google Shape;447;p37"/>
          <p:cNvSpPr txBox="1">
            <a:spLocks noGrp="1"/>
          </p:cNvSpPr>
          <p:nvPr>
            <p:ph type="title" idx="2"/>
          </p:nvPr>
        </p:nvSpPr>
        <p:spPr>
          <a:xfrm>
            <a:off x="5864950" y="1012925"/>
            <a:ext cx="1652100" cy="91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</a:t>
            </a:r>
            <a:r>
              <a:rPr lang="ru-RU" dirty="0" smtClean="0"/>
              <a:t>4</a:t>
            </a:r>
            <a:endParaRPr dirty="0"/>
          </a:p>
        </p:txBody>
      </p:sp>
      <p:sp>
        <p:nvSpPr>
          <p:cNvPr id="448" name="Google Shape;448;p37"/>
          <p:cNvSpPr txBox="1">
            <a:spLocks noGrp="1"/>
          </p:cNvSpPr>
          <p:nvPr>
            <p:ph type="subTitle" idx="1"/>
          </p:nvPr>
        </p:nvSpPr>
        <p:spPr>
          <a:xfrm>
            <a:off x="713225" y="2785600"/>
            <a:ext cx="3232800" cy="74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ru-RU" dirty="0"/>
              <a:t>Разоблачение мифов», или «</a:t>
            </a:r>
            <a:r>
              <a:rPr lang="ru-RU" i="1" dirty="0"/>
              <a:t>нет, мы не можем просто положить </a:t>
            </a:r>
            <a:r>
              <a:rPr lang="ru-RU" i="1" dirty="0" err="1"/>
              <a:t>Intel</a:t>
            </a:r>
            <a:r>
              <a:rPr lang="ru-RU" i="1" dirty="0"/>
              <a:t> </a:t>
            </a:r>
            <a:r>
              <a:rPr lang="ru-RU" i="1" dirty="0" err="1"/>
              <a:t>Core</a:t>
            </a:r>
            <a:r>
              <a:rPr lang="ru-RU" i="1" dirty="0"/>
              <a:t> I7 в свинцовый ящик</a:t>
            </a:r>
            <a:r>
              <a:rPr lang="ru-RU" dirty="0"/>
              <a:t>» </a:t>
            </a:r>
          </a:p>
        </p:txBody>
      </p:sp>
      <p:cxnSp>
        <p:nvCxnSpPr>
          <p:cNvPr id="450" name="Google Shape;450;p37"/>
          <p:cNvCxnSpPr/>
          <p:nvPr/>
        </p:nvCxnSpPr>
        <p:spPr>
          <a:xfrm>
            <a:off x="4714750" y="-52525"/>
            <a:ext cx="0" cy="5256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1" name="Google Shape;451;p37"/>
          <p:cNvCxnSpPr/>
          <p:nvPr/>
        </p:nvCxnSpPr>
        <p:spPr>
          <a:xfrm>
            <a:off x="785500" y="2634850"/>
            <a:ext cx="34494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3"/>
          <a:srcRect r="14482" b="14272"/>
          <a:stretch/>
        </p:blipFill>
        <p:spPr>
          <a:xfrm>
            <a:off x="6102055" y="2081225"/>
            <a:ext cx="3034325" cy="3047035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8702040" y="0"/>
            <a:ext cx="44196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Clr>
                <a:srgbClr val="F8F2F2"/>
              </a:buClr>
              <a:buSzPts val="3000"/>
            </a:pPr>
            <a:r>
              <a:rPr lang="ru-RU" sz="1600" b="1" dirty="0">
                <a:solidFill>
                  <a:srgbClr val="69E7FF"/>
                </a:solidFill>
                <a:latin typeface="Nunito" pitchFamily="2" charset="-52"/>
                <a:sym typeface="Onest ExtraLight"/>
              </a:rPr>
              <a:t>8</a:t>
            </a:r>
            <a:r>
              <a:rPr lang="ru-RU" sz="1600" b="1" dirty="0" smtClean="0">
                <a:solidFill>
                  <a:srgbClr val="69E7FF"/>
                </a:solidFill>
                <a:latin typeface="Nunito" pitchFamily="2" charset="-52"/>
                <a:sym typeface="Onest ExtraLight"/>
              </a:rPr>
              <a:t>2</a:t>
            </a:r>
            <a:endParaRPr lang="en" sz="1600" b="1" dirty="0">
              <a:solidFill>
                <a:srgbClr val="69E7FF"/>
              </a:solidFill>
              <a:latin typeface="Nunito" pitchFamily="2" charset="-52"/>
              <a:sym typeface="Onest ExtraLight"/>
            </a:endParaRPr>
          </a:p>
        </p:txBody>
      </p:sp>
    </p:spTree>
    <p:extLst>
      <p:ext uri="{BB962C8B-B14F-4D97-AF65-F5344CB8AC3E}">
        <p14:creationId xmlns:p14="http://schemas.microsoft.com/office/powerpoint/2010/main" val="412173422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smtClean="0">
                <a:solidFill>
                  <a:schemeClr val="tx2"/>
                </a:solidFill>
              </a:rPr>
              <a:t>Миф 1</a:t>
            </a:r>
            <a:r>
              <a:rPr lang="ru-RU" dirty="0" smtClean="0"/>
              <a:t>. </a:t>
            </a:r>
            <a:r>
              <a:rPr lang="ru-RU" sz="2800" dirty="0"/>
              <a:t>А давайте спутник в радиационную защиту завернем, и гражданские микросхемы поставим</a:t>
            </a:r>
            <a:br>
              <a:rPr lang="ru-RU" sz="2800" dirty="0"/>
            </a:br>
            <a:endParaRPr lang="ru-RU" dirty="0"/>
          </a:p>
        </p:txBody>
      </p:sp>
      <p:cxnSp>
        <p:nvCxnSpPr>
          <p:cNvPr id="4" name="Google Shape;451;p37"/>
          <p:cNvCxnSpPr/>
          <p:nvPr/>
        </p:nvCxnSpPr>
        <p:spPr>
          <a:xfrm>
            <a:off x="720000" y="1949416"/>
            <a:ext cx="646112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Подзаголовок 4"/>
          <p:cNvSpPr>
            <a:spLocks noGrp="1"/>
          </p:cNvSpPr>
          <p:nvPr>
            <p:ph type="subTitle" idx="1"/>
          </p:nvPr>
        </p:nvSpPr>
        <p:spPr>
          <a:xfrm>
            <a:off x="1101000" y="2226080"/>
            <a:ext cx="5924640" cy="2298300"/>
          </a:xfrm>
        </p:spPr>
        <p:txBody>
          <a:bodyPr/>
          <a:lstStyle/>
          <a:p>
            <a:r>
              <a:rPr lang="ru-RU" dirty="0" smtClean="0"/>
              <a:t>На большом </a:t>
            </a:r>
            <a:r>
              <a:rPr lang="ru-RU" dirty="0" err="1"/>
              <a:t>адронном</a:t>
            </a:r>
            <a:r>
              <a:rPr lang="ru-RU" dirty="0"/>
              <a:t> </a:t>
            </a:r>
            <a:r>
              <a:rPr lang="ru-RU" dirty="0" err="1"/>
              <a:t>коллайдере</a:t>
            </a:r>
            <a:r>
              <a:rPr lang="ru-RU" dirty="0"/>
              <a:t> </a:t>
            </a:r>
            <a:r>
              <a:rPr lang="ru-RU" dirty="0" smtClean="0"/>
              <a:t>были </a:t>
            </a:r>
            <a:r>
              <a:rPr lang="ru-RU" dirty="0"/>
              <a:t>достигнуты </a:t>
            </a:r>
            <a:r>
              <a:rPr lang="ru-RU" dirty="0" smtClean="0"/>
              <a:t>энергии </a:t>
            </a:r>
            <a:r>
              <a:rPr lang="ru-RU" dirty="0"/>
              <a:t>в 7 </a:t>
            </a:r>
            <a:r>
              <a:rPr lang="ru-RU" dirty="0" err="1"/>
              <a:t>TeV</a:t>
            </a:r>
            <a:r>
              <a:rPr lang="ru-RU" dirty="0"/>
              <a:t> для протонов, и 574 </a:t>
            </a:r>
            <a:r>
              <a:rPr lang="ru-RU" dirty="0" err="1"/>
              <a:t>TeV</a:t>
            </a:r>
            <a:r>
              <a:rPr lang="ru-RU" dirty="0"/>
              <a:t> для ионов свинца</a:t>
            </a:r>
            <a:r>
              <a:rPr lang="ru-RU" dirty="0" smtClean="0"/>
              <a:t>.</a:t>
            </a:r>
            <a:endParaRPr lang="en-US" dirty="0" smtClean="0"/>
          </a:p>
          <a:p>
            <a:r>
              <a:rPr lang="ru-RU" dirty="0" smtClean="0"/>
              <a:t>С </a:t>
            </a:r>
            <a:r>
              <a:rPr lang="ru-RU" dirty="0"/>
              <a:t>галактическими космическими лучами к нам иногда прилетают частицы с энергией </a:t>
            </a:r>
            <a:r>
              <a:rPr lang="ru-RU" dirty="0" smtClean="0"/>
              <a:t>3*10</a:t>
            </a:r>
            <a:r>
              <a:rPr lang="en-US" dirty="0" smtClean="0"/>
              <a:t>^</a:t>
            </a:r>
            <a:r>
              <a:rPr lang="ru-RU" dirty="0"/>
              <a:t>20 </a:t>
            </a:r>
            <a:r>
              <a:rPr lang="ru-RU" dirty="0" err="1"/>
              <a:t>eV</a:t>
            </a:r>
            <a:r>
              <a:rPr lang="ru-RU" dirty="0"/>
              <a:t>, т.е. 300000000 </a:t>
            </a:r>
            <a:r>
              <a:rPr lang="en-GB" dirty="0" err="1"/>
              <a:t>TeV</a:t>
            </a:r>
            <a:r>
              <a:rPr lang="ru-RU" dirty="0" smtClean="0"/>
              <a:t>. В </a:t>
            </a:r>
            <a:r>
              <a:rPr lang="ru-RU" dirty="0"/>
              <a:t>человеко-понятных единицах, это около </a:t>
            </a:r>
            <a:r>
              <a:rPr lang="ru-RU" dirty="0" smtClean="0"/>
              <a:t>50Дж.</a:t>
            </a:r>
            <a:endParaRPr lang="ru-RU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8702040" y="0"/>
            <a:ext cx="44196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Clr>
                <a:srgbClr val="F8F2F2"/>
              </a:buClr>
              <a:buSzPts val="3000"/>
            </a:pPr>
            <a:r>
              <a:rPr lang="ru-RU" sz="1600" b="1" dirty="0" smtClean="0">
                <a:solidFill>
                  <a:srgbClr val="69E7FF"/>
                </a:solidFill>
                <a:latin typeface="Nunito" pitchFamily="2" charset="-52"/>
                <a:sym typeface="Onest ExtraLight"/>
              </a:rPr>
              <a:t>83</a:t>
            </a:r>
            <a:endParaRPr lang="en" sz="1600" b="1" dirty="0">
              <a:solidFill>
                <a:srgbClr val="69E7FF"/>
              </a:solidFill>
              <a:latin typeface="Nunito" pitchFamily="2" charset="-52"/>
              <a:sym typeface="Onest ExtraLight"/>
            </a:endParaRPr>
          </a:p>
        </p:txBody>
      </p:sp>
    </p:spTree>
    <p:extLst>
      <p:ext uri="{BB962C8B-B14F-4D97-AF65-F5344CB8AC3E}">
        <p14:creationId xmlns:p14="http://schemas.microsoft.com/office/powerpoint/2010/main" val="49558463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smtClean="0">
                <a:solidFill>
                  <a:schemeClr val="tx2"/>
                </a:solidFill>
              </a:rPr>
              <a:t>Миф 1</a:t>
            </a:r>
            <a:r>
              <a:rPr lang="ru-RU" dirty="0" smtClean="0"/>
              <a:t>. </a:t>
            </a:r>
            <a:r>
              <a:rPr lang="ru-RU" sz="2800" dirty="0"/>
              <a:t>А давайте спутник в радиационную защиту завернем, и гражданские микросхемы поставим</a:t>
            </a:r>
            <a:br>
              <a:rPr lang="ru-RU" sz="2800" dirty="0"/>
            </a:br>
            <a:endParaRPr lang="ru-RU" dirty="0"/>
          </a:p>
        </p:txBody>
      </p:sp>
      <p:cxnSp>
        <p:nvCxnSpPr>
          <p:cNvPr id="4" name="Google Shape;451;p37"/>
          <p:cNvCxnSpPr/>
          <p:nvPr/>
        </p:nvCxnSpPr>
        <p:spPr>
          <a:xfrm>
            <a:off x="720000" y="1949416"/>
            <a:ext cx="646112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Подзаголовок 4"/>
          <p:cNvSpPr>
            <a:spLocks noGrp="1"/>
          </p:cNvSpPr>
          <p:nvPr>
            <p:ph type="subTitle" idx="1"/>
          </p:nvPr>
        </p:nvSpPr>
        <p:spPr>
          <a:xfrm>
            <a:off x="1101000" y="2164080"/>
            <a:ext cx="7578180" cy="2360300"/>
          </a:xfrm>
        </p:spPr>
        <p:txBody>
          <a:bodyPr/>
          <a:lstStyle/>
          <a:p>
            <a:r>
              <a:rPr lang="ru-RU" dirty="0"/>
              <a:t>Когда такая частица сталкивается например с атомом свинца радиационной защиты — она просто </a:t>
            </a:r>
            <a:r>
              <a:rPr lang="ru-RU" b="1" dirty="0" smtClean="0">
                <a:solidFill>
                  <a:schemeClr val="tx2"/>
                </a:solidFill>
              </a:rPr>
              <a:t>разрывает его в клочья</a:t>
            </a:r>
            <a:r>
              <a:rPr lang="ru-RU" dirty="0" smtClean="0"/>
              <a:t>. </a:t>
            </a:r>
            <a:r>
              <a:rPr lang="ru-RU" dirty="0"/>
              <a:t>Осколки также будут иметь гигантскую энергию, и также будут разрывать в клочья все на своём пути. В конечном итоге — </a:t>
            </a:r>
            <a:r>
              <a:rPr lang="ru-RU" b="1" dirty="0">
                <a:solidFill>
                  <a:schemeClr val="tx2"/>
                </a:solidFill>
              </a:rPr>
              <a:t>чем толще защита из тяжелых элементов — тем больше осколков и вторичной радиации мы получим</a:t>
            </a:r>
            <a:r>
              <a:rPr lang="ru-RU" dirty="0"/>
              <a:t>. Свинцом можно сильно ослабить только относительно мягкую радиацию земных ядерных реакторов</a:t>
            </a:r>
            <a:r>
              <a:rPr lang="ru-RU" dirty="0" smtClean="0"/>
              <a:t>.</a:t>
            </a:r>
          </a:p>
          <a:p>
            <a:r>
              <a:rPr lang="ru-RU" dirty="0"/>
              <a:t>Аналогичным эффектом обладает и гамма-излучение высоких энергий — оно также способно разрывать тяжелые атомы в клочья за счет </a:t>
            </a:r>
            <a:r>
              <a:rPr lang="ru-RU" b="1" dirty="0" smtClean="0">
                <a:solidFill>
                  <a:schemeClr val="tx2"/>
                </a:solidFill>
              </a:rPr>
              <a:t>фотоядерной реакции</a:t>
            </a:r>
            <a:r>
              <a:rPr lang="ru-RU" dirty="0" smtClean="0"/>
              <a:t>.</a:t>
            </a:r>
            <a:r>
              <a:rPr lang="ru-RU" dirty="0"/>
              <a:t/>
            </a:r>
            <a:br>
              <a:rPr lang="ru-RU" dirty="0"/>
            </a:br>
            <a:r>
              <a:rPr lang="ru-RU" dirty="0"/>
              <a:t/>
            </a:r>
            <a:br>
              <a:rPr lang="ru-RU" dirty="0"/>
            </a:br>
            <a:endParaRPr lang="ru-RU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8702040" y="0"/>
            <a:ext cx="44196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Clr>
                <a:srgbClr val="F8F2F2"/>
              </a:buClr>
              <a:buSzPts val="3000"/>
            </a:pPr>
            <a:r>
              <a:rPr lang="ru-RU" sz="1600" b="1" dirty="0" smtClean="0">
                <a:solidFill>
                  <a:srgbClr val="69E7FF"/>
                </a:solidFill>
                <a:latin typeface="Nunito" pitchFamily="2" charset="-52"/>
                <a:sym typeface="Onest ExtraLight"/>
              </a:rPr>
              <a:t>84</a:t>
            </a:r>
            <a:endParaRPr lang="en" sz="1600" b="1" dirty="0">
              <a:solidFill>
                <a:srgbClr val="69E7FF"/>
              </a:solidFill>
              <a:latin typeface="Nunito" pitchFamily="2" charset="-52"/>
              <a:sym typeface="Onest ExtraLight"/>
            </a:endParaRPr>
          </a:p>
        </p:txBody>
      </p:sp>
    </p:spTree>
    <p:extLst>
      <p:ext uri="{BB962C8B-B14F-4D97-AF65-F5344CB8AC3E}">
        <p14:creationId xmlns:p14="http://schemas.microsoft.com/office/powerpoint/2010/main" val="71500640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smtClean="0">
                <a:solidFill>
                  <a:schemeClr val="tx2"/>
                </a:solidFill>
              </a:rPr>
              <a:t>Миф 1</a:t>
            </a:r>
            <a:r>
              <a:rPr lang="ru-RU" dirty="0" smtClean="0"/>
              <a:t>. </a:t>
            </a:r>
            <a:r>
              <a:rPr lang="ru-RU" sz="2800" dirty="0"/>
              <a:t>А давайте спутник в радиационную защиту завернем, и гражданские микросхемы поставим</a:t>
            </a:r>
            <a:br>
              <a:rPr lang="ru-RU" sz="2800" dirty="0"/>
            </a:br>
            <a:endParaRPr lang="ru-RU" dirty="0"/>
          </a:p>
        </p:txBody>
      </p:sp>
      <p:cxnSp>
        <p:nvCxnSpPr>
          <p:cNvPr id="4" name="Google Shape;451;p37"/>
          <p:cNvCxnSpPr/>
          <p:nvPr/>
        </p:nvCxnSpPr>
        <p:spPr>
          <a:xfrm>
            <a:off x="720000" y="1949416"/>
            <a:ext cx="646112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Подзаголовок 4"/>
          <p:cNvSpPr>
            <a:spLocks noGrp="1"/>
          </p:cNvSpPr>
          <p:nvPr>
            <p:ph type="subTitle" idx="1"/>
          </p:nvPr>
        </p:nvSpPr>
        <p:spPr>
          <a:xfrm>
            <a:off x="5231040" y="2804160"/>
            <a:ext cx="3074760" cy="717028"/>
          </a:xfrm>
        </p:spPr>
        <p:txBody>
          <a:bodyPr/>
          <a:lstStyle/>
          <a:p>
            <a:pPr marL="139700" indent="0">
              <a:buNone/>
            </a:pPr>
            <a:r>
              <a:rPr lang="ru-RU" dirty="0" smtClean="0"/>
              <a:t>Взглянем </a:t>
            </a:r>
            <a:r>
              <a:rPr lang="ru-RU" dirty="0"/>
              <a:t>на конструкцию </a:t>
            </a:r>
            <a:r>
              <a:rPr lang="ru-RU" b="1" dirty="0">
                <a:solidFill>
                  <a:schemeClr val="tx2"/>
                </a:solidFill>
              </a:rPr>
              <a:t>рентгеновской трубки</a:t>
            </a:r>
          </a:p>
        </p:txBody>
      </p:sp>
      <p:pic>
        <p:nvPicPr>
          <p:cNvPr id="71684" name="Picture 4" descr="https://habrastorage.org/r/w1560/getpro/habr/post_images/ae2/f52/38b/ae2f5238bf9cb99435620048406a8df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435" y="2270622"/>
            <a:ext cx="3669665" cy="216510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7" name="Прямоугольник 6"/>
          <p:cNvSpPr/>
          <p:nvPr/>
        </p:nvSpPr>
        <p:spPr>
          <a:xfrm>
            <a:off x="8702040" y="0"/>
            <a:ext cx="44196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Clr>
                <a:srgbClr val="F8F2F2"/>
              </a:buClr>
              <a:buSzPts val="3000"/>
            </a:pPr>
            <a:r>
              <a:rPr lang="ru-RU" sz="1600" b="1" dirty="0" smtClean="0">
                <a:solidFill>
                  <a:srgbClr val="69E7FF"/>
                </a:solidFill>
                <a:latin typeface="Nunito" pitchFamily="2" charset="-52"/>
                <a:sym typeface="Onest ExtraLight"/>
              </a:rPr>
              <a:t>85</a:t>
            </a:r>
            <a:endParaRPr lang="en" sz="1600" b="1" dirty="0">
              <a:solidFill>
                <a:srgbClr val="69E7FF"/>
              </a:solidFill>
              <a:latin typeface="Nunito" pitchFamily="2" charset="-52"/>
              <a:sym typeface="Onest ExtraLight"/>
            </a:endParaRPr>
          </a:p>
        </p:txBody>
      </p:sp>
    </p:spTree>
    <p:extLst>
      <p:ext uri="{BB962C8B-B14F-4D97-AF65-F5344CB8AC3E}">
        <p14:creationId xmlns:p14="http://schemas.microsoft.com/office/powerpoint/2010/main" val="256584730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smtClean="0">
                <a:solidFill>
                  <a:schemeClr val="tx2"/>
                </a:solidFill>
              </a:rPr>
              <a:t>Миф 1</a:t>
            </a:r>
            <a:r>
              <a:rPr lang="ru-RU" dirty="0" smtClean="0"/>
              <a:t>. </a:t>
            </a:r>
            <a:r>
              <a:rPr lang="ru-RU" sz="2800" dirty="0"/>
              <a:t>А давайте спутник в радиационную защиту завернем, и гражданские микросхемы поставим</a:t>
            </a:r>
            <a:br>
              <a:rPr lang="ru-RU" sz="2800" dirty="0"/>
            </a:br>
            <a:endParaRPr lang="ru-RU" dirty="0"/>
          </a:p>
        </p:txBody>
      </p:sp>
      <p:cxnSp>
        <p:nvCxnSpPr>
          <p:cNvPr id="4" name="Google Shape;451;p37"/>
          <p:cNvCxnSpPr/>
          <p:nvPr/>
        </p:nvCxnSpPr>
        <p:spPr>
          <a:xfrm>
            <a:off x="720000" y="1949416"/>
            <a:ext cx="646112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Подзаголовок 4"/>
          <p:cNvSpPr>
            <a:spLocks noGrp="1"/>
          </p:cNvSpPr>
          <p:nvPr>
            <p:ph type="subTitle" idx="1"/>
          </p:nvPr>
        </p:nvSpPr>
        <p:spPr>
          <a:xfrm>
            <a:off x="918120" y="2164080"/>
            <a:ext cx="7512780" cy="2491740"/>
          </a:xfrm>
        </p:spPr>
        <p:txBody>
          <a:bodyPr/>
          <a:lstStyle/>
          <a:p>
            <a:pPr marL="139700" indent="0">
              <a:buNone/>
            </a:pPr>
            <a:r>
              <a:rPr lang="ru-RU" dirty="0" smtClean="0"/>
              <a:t>Когда </a:t>
            </a:r>
            <a:r>
              <a:rPr lang="ru-RU" dirty="0"/>
              <a:t>электрон космического излучения прилетит к нашему кораблю — то наша </a:t>
            </a:r>
            <a:r>
              <a:rPr lang="ru-RU" b="1" dirty="0">
                <a:solidFill>
                  <a:schemeClr val="tx2"/>
                </a:solidFill>
              </a:rPr>
              <a:t>радиационная защита и превратится в такую-вот естественную рентгеновскую </a:t>
            </a:r>
            <a:r>
              <a:rPr lang="ru-RU" b="1" dirty="0" smtClean="0">
                <a:solidFill>
                  <a:schemeClr val="tx2"/>
                </a:solidFill>
              </a:rPr>
              <a:t>трубку</a:t>
            </a:r>
            <a:r>
              <a:rPr lang="ru-RU" dirty="0" smtClean="0"/>
              <a:t>.</a:t>
            </a:r>
            <a:r>
              <a:rPr lang="ru-RU" dirty="0"/>
              <a:t/>
            </a:r>
            <a:br>
              <a:rPr lang="ru-RU" dirty="0"/>
            </a:br>
            <a:r>
              <a:rPr lang="ru-RU" dirty="0"/>
              <a:t/>
            </a:r>
            <a:br>
              <a:rPr lang="ru-RU" dirty="0"/>
            </a:br>
            <a:r>
              <a:rPr lang="ru-RU" dirty="0"/>
              <a:t>Из-за всех этих </a:t>
            </a:r>
            <a:r>
              <a:rPr lang="ru-RU" b="1" dirty="0">
                <a:solidFill>
                  <a:schemeClr val="tx2"/>
                </a:solidFill>
              </a:rPr>
              <a:t>проблем радиационную защиту из тяжелых элементов, как на земле — в космосе не используют</a:t>
            </a:r>
            <a:r>
              <a:rPr lang="ru-RU" dirty="0"/>
              <a:t>. Используют защиту большей частью состоящую из алюминия, водорода (из различных полиэтиленов и </a:t>
            </a:r>
            <a:r>
              <a:rPr lang="ru-RU" dirty="0" smtClean="0"/>
              <a:t>прочего), </a:t>
            </a:r>
            <a:r>
              <a:rPr lang="ru-RU" dirty="0"/>
              <a:t>т.к. его разбить можно только на субатомные частицы — а это намного сложнее, и такая защита генерирует меньше вторичной радиации.</a:t>
            </a:r>
            <a:br>
              <a:rPr lang="ru-RU" dirty="0"/>
            </a:br>
            <a:endParaRPr lang="ru-RU" b="1" dirty="0">
              <a:solidFill>
                <a:schemeClr val="tx2"/>
              </a:solidFill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8702040" y="0"/>
            <a:ext cx="44196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Clr>
                <a:srgbClr val="F8F2F2"/>
              </a:buClr>
              <a:buSzPts val="3000"/>
            </a:pPr>
            <a:r>
              <a:rPr lang="ru-RU" sz="1600" b="1" dirty="0" smtClean="0">
                <a:solidFill>
                  <a:srgbClr val="69E7FF"/>
                </a:solidFill>
                <a:latin typeface="Nunito" pitchFamily="2" charset="-52"/>
                <a:sym typeface="Onest ExtraLight"/>
              </a:rPr>
              <a:t>86</a:t>
            </a:r>
            <a:endParaRPr lang="en" sz="1600" b="1" dirty="0">
              <a:solidFill>
                <a:srgbClr val="69E7FF"/>
              </a:solidFill>
              <a:latin typeface="Nunito" pitchFamily="2" charset="-52"/>
              <a:sym typeface="Onest ExtraLight"/>
            </a:endParaRPr>
          </a:p>
        </p:txBody>
      </p:sp>
    </p:spTree>
    <p:extLst>
      <p:ext uri="{BB962C8B-B14F-4D97-AF65-F5344CB8AC3E}">
        <p14:creationId xmlns:p14="http://schemas.microsoft.com/office/powerpoint/2010/main" val="26975628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smtClean="0">
                <a:solidFill>
                  <a:schemeClr val="tx2"/>
                </a:solidFill>
              </a:rPr>
              <a:t>Миф 1</a:t>
            </a:r>
            <a:r>
              <a:rPr lang="ru-RU" dirty="0" smtClean="0"/>
              <a:t>. </a:t>
            </a:r>
            <a:r>
              <a:rPr lang="ru-RU" sz="2800" dirty="0"/>
              <a:t>А давайте спутник в радиационную защиту завернем, и гражданские микросхемы поставим</a:t>
            </a:r>
            <a:br>
              <a:rPr lang="ru-RU" sz="2800" dirty="0"/>
            </a:br>
            <a:endParaRPr lang="ru-RU" dirty="0"/>
          </a:p>
        </p:txBody>
      </p:sp>
      <p:cxnSp>
        <p:nvCxnSpPr>
          <p:cNvPr id="4" name="Google Shape;451;p37"/>
          <p:cNvCxnSpPr/>
          <p:nvPr/>
        </p:nvCxnSpPr>
        <p:spPr>
          <a:xfrm>
            <a:off x="720000" y="1949416"/>
            <a:ext cx="646112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Подзаголовок 4"/>
          <p:cNvSpPr>
            <a:spLocks noGrp="1"/>
          </p:cNvSpPr>
          <p:nvPr>
            <p:ph type="subTitle" idx="1"/>
          </p:nvPr>
        </p:nvSpPr>
        <p:spPr>
          <a:xfrm>
            <a:off x="918120" y="2164080"/>
            <a:ext cx="7512780" cy="2491740"/>
          </a:xfrm>
        </p:spPr>
        <p:txBody>
          <a:bodyPr/>
          <a:lstStyle/>
          <a:p>
            <a:pPr marL="139700" indent="0">
              <a:buNone/>
            </a:pPr>
            <a:r>
              <a:rPr lang="ru-RU" dirty="0"/>
              <a:t>Самое сложное что есть — это комбинация защиты из водорода, и чуть более тяжелых элементов (т.н. </a:t>
            </a:r>
            <a:r>
              <a:rPr lang="ru-RU" b="1" dirty="0" err="1">
                <a:solidFill>
                  <a:schemeClr val="tx2"/>
                </a:solidFill>
              </a:rPr>
              <a:t>Graded</a:t>
            </a:r>
            <a:r>
              <a:rPr lang="ru-RU" b="1" dirty="0">
                <a:solidFill>
                  <a:schemeClr val="tx2"/>
                </a:solidFill>
              </a:rPr>
              <a:t>-Z</a:t>
            </a:r>
            <a:r>
              <a:rPr lang="ru-RU" dirty="0"/>
              <a:t>) — но это не сильно лучше чисто «водородной» </a:t>
            </a:r>
            <a:r>
              <a:rPr lang="ru-RU" dirty="0" smtClean="0"/>
              <a:t>защиты.</a:t>
            </a:r>
          </a:p>
          <a:p>
            <a:pPr marL="139700" indent="0">
              <a:buNone/>
            </a:pPr>
            <a:endParaRPr lang="ru-RU" dirty="0"/>
          </a:p>
          <a:p>
            <a:pPr marL="139700" indent="0">
              <a:buNone/>
            </a:pPr>
            <a:r>
              <a:rPr lang="ru-RU" dirty="0" smtClean="0"/>
              <a:t>В </a:t>
            </a:r>
            <a:r>
              <a:rPr lang="ru-RU" dirty="0"/>
              <a:t>целом, космическую радиацию можно ослабить примерно в 10 раз, и на этом все</a:t>
            </a:r>
            <a:r>
              <a:rPr lang="ru-RU" dirty="0" smtClean="0"/>
              <a:t>.</a:t>
            </a:r>
            <a:endParaRPr lang="ru-RU" b="1" dirty="0">
              <a:solidFill>
                <a:schemeClr val="tx2"/>
              </a:solidFill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8702040" y="0"/>
            <a:ext cx="44196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Clr>
                <a:srgbClr val="F8F2F2"/>
              </a:buClr>
              <a:buSzPts val="3000"/>
            </a:pPr>
            <a:r>
              <a:rPr lang="ru-RU" sz="1600" b="1" dirty="0" smtClean="0">
                <a:solidFill>
                  <a:srgbClr val="69E7FF"/>
                </a:solidFill>
                <a:latin typeface="Nunito" pitchFamily="2" charset="-52"/>
                <a:sym typeface="Onest ExtraLight"/>
              </a:rPr>
              <a:t>87</a:t>
            </a:r>
            <a:endParaRPr lang="en" sz="1600" b="1" dirty="0">
              <a:solidFill>
                <a:srgbClr val="69E7FF"/>
              </a:solidFill>
              <a:latin typeface="Nunito" pitchFamily="2" charset="-52"/>
              <a:sym typeface="Onest ExtraLight"/>
            </a:endParaRPr>
          </a:p>
        </p:txBody>
      </p:sp>
    </p:spTree>
    <p:extLst>
      <p:ext uri="{BB962C8B-B14F-4D97-AF65-F5344CB8AC3E}">
        <p14:creationId xmlns:p14="http://schemas.microsoft.com/office/powerpoint/2010/main" val="111293153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smtClean="0">
                <a:solidFill>
                  <a:schemeClr val="tx2"/>
                </a:solidFill>
              </a:rPr>
              <a:t>Миф 2</a:t>
            </a:r>
            <a:r>
              <a:rPr lang="ru-RU" dirty="0" smtClean="0"/>
              <a:t>. С</a:t>
            </a:r>
            <a:r>
              <a:rPr lang="ru-RU" sz="2800" dirty="0" smtClean="0"/>
              <a:t>овременные </a:t>
            </a:r>
            <a:r>
              <a:rPr lang="ru-RU" sz="2800" dirty="0" err="1"/>
              <a:t>тех.процессы</a:t>
            </a:r>
            <a:r>
              <a:rPr lang="ru-RU" sz="2800" dirty="0"/>
              <a:t> менее радиационно-стойкие</a:t>
            </a:r>
            <a:br>
              <a:rPr lang="ru-RU" sz="2800" dirty="0"/>
            </a:br>
            <a:endParaRPr lang="ru-RU" dirty="0"/>
          </a:p>
        </p:txBody>
      </p:sp>
      <p:cxnSp>
        <p:nvCxnSpPr>
          <p:cNvPr id="4" name="Google Shape;451;p37"/>
          <p:cNvCxnSpPr/>
          <p:nvPr/>
        </p:nvCxnSpPr>
        <p:spPr>
          <a:xfrm>
            <a:off x="773340" y="1636996"/>
            <a:ext cx="646112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Подзаголовок 4"/>
          <p:cNvSpPr>
            <a:spLocks noGrp="1"/>
          </p:cNvSpPr>
          <p:nvPr>
            <p:ph type="subTitle" idx="1"/>
          </p:nvPr>
        </p:nvSpPr>
        <p:spPr>
          <a:xfrm>
            <a:off x="918120" y="2164080"/>
            <a:ext cx="7512780" cy="2491740"/>
          </a:xfrm>
        </p:spPr>
        <p:txBody>
          <a:bodyPr/>
          <a:lstStyle/>
          <a:p>
            <a:pPr marL="139700" indent="0">
              <a:buNone/>
            </a:pPr>
            <a:r>
              <a:rPr lang="ru-RU" dirty="0"/>
              <a:t>Шанс получить ошибку в конкретном транзисторе </a:t>
            </a:r>
            <a:r>
              <a:rPr lang="ru-RU" b="1" dirty="0">
                <a:solidFill>
                  <a:schemeClr val="tx2"/>
                </a:solidFill>
              </a:rPr>
              <a:t>пропорционален его объему</a:t>
            </a:r>
            <a:r>
              <a:rPr lang="ru-RU" dirty="0"/>
              <a:t>, а он быстро уменьшается с уменьшением технологии (т.к. транзисторы становятся не только меньше по площади, но и тоньше</a:t>
            </a:r>
            <a:r>
              <a:rPr lang="ru-RU" dirty="0" smtClean="0"/>
              <a:t>).</a:t>
            </a:r>
          </a:p>
          <a:p>
            <a:pPr marL="139700" indent="0">
              <a:buNone/>
            </a:pPr>
            <a:endParaRPr lang="ru-RU" dirty="0"/>
          </a:p>
          <a:p>
            <a:pPr marL="139700" indent="0">
              <a:buNone/>
            </a:pPr>
            <a:r>
              <a:rPr lang="ru-RU" dirty="0" smtClean="0"/>
              <a:t>Помимо </a:t>
            </a:r>
            <a:r>
              <a:rPr lang="ru-RU" dirty="0"/>
              <a:t>этого, </a:t>
            </a:r>
            <a:r>
              <a:rPr lang="ru-RU" b="1" dirty="0">
                <a:solidFill>
                  <a:schemeClr val="tx2"/>
                </a:solidFill>
              </a:rPr>
              <a:t>отмечено аномальное увеличение радиационной стойкости с современными толщинами </a:t>
            </a:r>
            <a:r>
              <a:rPr lang="ru-RU" b="1" dirty="0" err="1">
                <a:solidFill>
                  <a:schemeClr val="tx2"/>
                </a:solidFill>
              </a:rPr>
              <a:t>подзатворных</a:t>
            </a:r>
            <a:r>
              <a:rPr lang="ru-RU" b="1" dirty="0">
                <a:solidFill>
                  <a:schemeClr val="tx2"/>
                </a:solidFill>
              </a:rPr>
              <a:t> диэлектриков</a:t>
            </a:r>
            <a:r>
              <a:rPr lang="ru-RU" dirty="0"/>
              <a:t> (3нм и менее).</a:t>
            </a:r>
            <a:br>
              <a:rPr lang="ru-RU" dirty="0"/>
            </a:br>
            <a:endParaRPr lang="ru-RU" b="1" dirty="0">
              <a:solidFill>
                <a:schemeClr val="tx2"/>
              </a:solidFill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8702040" y="0"/>
            <a:ext cx="44196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Clr>
                <a:srgbClr val="F8F2F2"/>
              </a:buClr>
              <a:buSzPts val="3000"/>
            </a:pPr>
            <a:r>
              <a:rPr lang="ru-RU" sz="1600" b="1" dirty="0" smtClean="0">
                <a:solidFill>
                  <a:srgbClr val="69E7FF"/>
                </a:solidFill>
                <a:latin typeface="Nunito" pitchFamily="2" charset="-52"/>
                <a:sym typeface="Onest ExtraLight"/>
              </a:rPr>
              <a:t>88</a:t>
            </a:r>
            <a:endParaRPr lang="en" sz="1600" b="1" dirty="0">
              <a:solidFill>
                <a:srgbClr val="69E7FF"/>
              </a:solidFill>
              <a:latin typeface="Nunito" pitchFamily="2" charset="-52"/>
              <a:sym typeface="Onest ExtraLight"/>
            </a:endParaRPr>
          </a:p>
        </p:txBody>
      </p:sp>
    </p:spTree>
    <p:extLst>
      <p:ext uri="{BB962C8B-B14F-4D97-AF65-F5344CB8AC3E}">
        <p14:creationId xmlns:p14="http://schemas.microsoft.com/office/powerpoint/2010/main" val="30660285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0" name="Picture 4" descr="Picture background"/>
          <p:cNvPicPr>
            <a:picLocks noGrp="1" noChangeAspect="1" noChangeArrowheads="1"/>
          </p:cNvPicPr>
          <p:nvPr>
            <p:ph type="pic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93" b="11893"/>
          <a:stretch>
            <a:fillRect/>
          </a:stretch>
        </p:blipFill>
        <p:spPr bwMode="auto">
          <a:xfrm>
            <a:off x="0" y="-13800"/>
            <a:ext cx="9144000" cy="515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3" name="Google Shape;573;p46"/>
          <p:cNvSpPr txBox="1">
            <a:spLocks noGrp="1"/>
          </p:cNvSpPr>
          <p:nvPr>
            <p:ph type="title"/>
          </p:nvPr>
        </p:nvSpPr>
        <p:spPr>
          <a:xfrm>
            <a:off x="720000" y="3670300"/>
            <a:ext cx="3984000" cy="91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dirty="0" smtClean="0"/>
              <a:t>Апполон-11</a:t>
            </a:r>
            <a:endParaRPr sz="3600" dirty="0"/>
          </a:p>
        </p:txBody>
      </p:sp>
      <p:grpSp>
        <p:nvGrpSpPr>
          <p:cNvPr id="574" name="Google Shape;574;p46"/>
          <p:cNvGrpSpPr/>
          <p:nvPr/>
        </p:nvGrpSpPr>
        <p:grpSpPr>
          <a:xfrm>
            <a:off x="2375" y="-42300"/>
            <a:ext cx="9174000" cy="5232300"/>
            <a:chOff x="2375" y="-42300"/>
            <a:chExt cx="9174000" cy="5232300"/>
          </a:xfrm>
        </p:grpSpPr>
        <p:cxnSp>
          <p:nvCxnSpPr>
            <p:cNvPr id="575" name="Google Shape;575;p46"/>
            <p:cNvCxnSpPr/>
            <p:nvPr/>
          </p:nvCxnSpPr>
          <p:spPr>
            <a:xfrm>
              <a:off x="378863" y="-42300"/>
              <a:ext cx="0" cy="52323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6" name="Google Shape;576;p46"/>
            <p:cNvCxnSpPr/>
            <p:nvPr/>
          </p:nvCxnSpPr>
          <p:spPr>
            <a:xfrm>
              <a:off x="2375" y="355700"/>
              <a:ext cx="91740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7" name="Google Shape;577;p46"/>
            <p:cNvCxnSpPr/>
            <p:nvPr/>
          </p:nvCxnSpPr>
          <p:spPr>
            <a:xfrm>
              <a:off x="2375" y="4745800"/>
              <a:ext cx="91740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8" name="Google Shape;578;p46"/>
            <p:cNvCxnSpPr/>
            <p:nvPr/>
          </p:nvCxnSpPr>
          <p:spPr>
            <a:xfrm>
              <a:off x="8765138" y="-42300"/>
              <a:ext cx="0" cy="52323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3" name="Google Shape;573;p46"/>
          <p:cNvSpPr txBox="1">
            <a:spLocks/>
          </p:cNvSpPr>
          <p:nvPr/>
        </p:nvSpPr>
        <p:spPr>
          <a:xfrm>
            <a:off x="1247847" y="877425"/>
            <a:ext cx="1371600" cy="30873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nest"/>
              <a:buNone/>
              <a:defRPr sz="2400" b="0" i="0" u="none" strike="noStrike" cap="none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nest"/>
              <a:buNone/>
              <a:defRPr sz="3500" b="0" i="0" u="none" strike="noStrike" cap="none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nest"/>
              <a:buNone/>
              <a:defRPr sz="3500" b="0" i="0" u="none" strike="noStrike" cap="none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nest"/>
              <a:buNone/>
              <a:defRPr sz="3500" b="0" i="0" u="none" strike="noStrike" cap="none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nest"/>
              <a:buNone/>
              <a:defRPr sz="3500" b="0" i="0" u="none" strike="noStrike" cap="none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nest"/>
              <a:buNone/>
              <a:defRPr sz="3500" b="0" i="0" u="none" strike="noStrike" cap="none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nest"/>
              <a:buNone/>
              <a:defRPr sz="3500" b="0" i="0" u="none" strike="noStrike" cap="none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nest"/>
              <a:buNone/>
              <a:defRPr sz="3500" b="0" i="0" u="none" strike="noStrike" cap="none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nest"/>
              <a:buNone/>
              <a:defRPr sz="3500" b="0" i="0" u="none" strike="noStrike" cap="none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</a:defRPr>
            </a:lvl9pPr>
          </a:lstStyle>
          <a:p>
            <a:r>
              <a:rPr lang="ru-RU" sz="1200" dirty="0" smtClean="0"/>
              <a:t>Нил </a:t>
            </a:r>
            <a:r>
              <a:rPr lang="ru-RU" sz="1200" dirty="0" err="1" smtClean="0"/>
              <a:t>Армстронг</a:t>
            </a:r>
            <a:endParaRPr lang="ru-RU" sz="1200" dirty="0"/>
          </a:p>
        </p:txBody>
      </p:sp>
      <p:cxnSp>
        <p:nvCxnSpPr>
          <p:cNvPr id="5" name="Прямая со стрелкой 4"/>
          <p:cNvCxnSpPr/>
          <p:nvPr/>
        </p:nvCxnSpPr>
        <p:spPr>
          <a:xfrm flipH="1">
            <a:off x="1168783" y="1186157"/>
            <a:ext cx="158128" cy="53264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Прямоугольник 19"/>
          <p:cNvSpPr/>
          <p:nvPr/>
        </p:nvSpPr>
        <p:spPr>
          <a:xfrm>
            <a:off x="8779615" y="0"/>
            <a:ext cx="36438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Clr>
                <a:srgbClr val="F8F2F2"/>
              </a:buClr>
              <a:buSzPts val="3000"/>
            </a:pPr>
            <a:r>
              <a:rPr lang="ru-RU" sz="1600" b="1" dirty="0">
                <a:solidFill>
                  <a:srgbClr val="69E7FF"/>
                </a:solidFill>
                <a:latin typeface="Nunito" pitchFamily="2" charset="-52"/>
                <a:sym typeface="Onest ExtraLight"/>
              </a:rPr>
              <a:t>9</a:t>
            </a:r>
            <a:endParaRPr lang="en" sz="1600" b="1" dirty="0">
              <a:solidFill>
                <a:srgbClr val="69E7FF"/>
              </a:solidFill>
              <a:latin typeface="Nunito" pitchFamily="2" charset="-52"/>
              <a:sym typeface="Onest ExtraLight"/>
            </a:endParaRPr>
          </a:p>
        </p:txBody>
      </p:sp>
    </p:spTree>
    <p:extLst>
      <p:ext uri="{BB962C8B-B14F-4D97-AF65-F5344CB8AC3E}">
        <p14:creationId xmlns:p14="http://schemas.microsoft.com/office/powerpoint/2010/main" val="2248545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smtClean="0">
                <a:solidFill>
                  <a:schemeClr val="tx2"/>
                </a:solidFill>
              </a:rPr>
              <a:t>Миф 2</a:t>
            </a:r>
            <a:r>
              <a:rPr lang="ru-RU" dirty="0" smtClean="0"/>
              <a:t>. С</a:t>
            </a:r>
            <a:r>
              <a:rPr lang="ru-RU" sz="2800" dirty="0" smtClean="0"/>
              <a:t>овременные </a:t>
            </a:r>
            <a:r>
              <a:rPr lang="ru-RU" sz="2800" dirty="0" err="1"/>
              <a:t>тех.процессы</a:t>
            </a:r>
            <a:r>
              <a:rPr lang="ru-RU" sz="2800" dirty="0"/>
              <a:t> менее радиационно-стойкие</a:t>
            </a:r>
            <a:br>
              <a:rPr lang="ru-RU" sz="2800" dirty="0"/>
            </a:br>
            <a:endParaRPr lang="ru-RU" dirty="0"/>
          </a:p>
        </p:txBody>
      </p:sp>
      <p:cxnSp>
        <p:nvCxnSpPr>
          <p:cNvPr id="4" name="Google Shape;451;p37"/>
          <p:cNvCxnSpPr/>
          <p:nvPr/>
        </p:nvCxnSpPr>
        <p:spPr>
          <a:xfrm>
            <a:off x="773340" y="1636996"/>
            <a:ext cx="646112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Подзаголовок 4"/>
          <p:cNvSpPr>
            <a:spLocks noGrp="1"/>
          </p:cNvSpPr>
          <p:nvPr>
            <p:ph type="subTitle" idx="1"/>
          </p:nvPr>
        </p:nvSpPr>
        <p:spPr>
          <a:xfrm>
            <a:off x="918120" y="2164080"/>
            <a:ext cx="7512780" cy="2491740"/>
          </a:xfrm>
        </p:spPr>
        <p:txBody>
          <a:bodyPr/>
          <a:lstStyle/>
          <a:p>
            <a:pPr marL="139700" indent="0">
              <a:buNone/>
            </a:pPr>
            <a:r>
              <a:rPr lang="ru-RU" dirty="0"/>
              <a:t>В целом, на современных стойких тех</a:t>
            </a:r>
            <a:r>
              <a:rPr lang="ru-RU" dirty="0" smtClean="0"/>
              <a:t>. процессах </a:t>
            </a:r>
            <a:r>
              <a:rPr lang="ru-RU" dirty="0"/>
              <a:t>(65нм и менее) рутинно получаются микросхемы </a:t>
            </a:r>
            <a:r>
              <a:rPr lang="ru-RU" b="1" dirty="0">
                <a:solidFill>
                  <a:schemeClr val="tx2"/>
                </a:solidFill>
              </a:rPr>
              <a:t>выдерживающие дозу облучения в 1млн рад</a:t>
            </a:r>
            <a:r>
              <a:rPr lang="ru-RU" dirty="0"/>
              <a:t>, что превышает все разумные требования по </a:t>
            </a:r>
            <a:r>
              <a:rPr lang="ru-RU" dirty="0" smtClean="0"/>
              <a:t>стойкости.</a:t>
            </a:r>
          </a:p>
          <a:p>
            <a:pPr marL="139700" indent="0">
              <a:buNone/>
            </a:pPr>
            <a:endParaRPr lang="ru-RU" dirty="0"/>
          </a:p>
          <a:p>
            <a:pPr marL="139700" indent="0">
              <a:buNone/>
            </a:pPr>
            <a:r>
              <a:rPr lang="ru-RU" b="1" dirty="0" smtClean="0">
                <a:solidFill>
                  <a:schemeClr val="tx2"/>
                </a:solidFill>
              </a:rPr>
              <a:t>Стойкость </a:t>
            </a:r>
            <a:r>
              <a:rPr lang="ru-RU" b="1" dirty="0">
                <a:solidFill>
                  <a:schemeClr val="tx2"/>
                </a:solidFill>
              </a:rPr>
              <a:t>к защелкиванию и программным ошибкам — достигается за счет </a:t>
            </a:r>
            <a:r>
              <a:rPr lang="ru-RU" b="1" dirty="0" err="1">
                <a:solidFill>
                  <a:schemeClr val="tx2"/>
                </a:solidFill>
              </a:rPr>
              <a:t>triple-well</a:t>
            </a:r>
            <a:r>
              <a:rPr lang="ru-RU" b="1" dirty="0">
                <a:solidFill>
                  <a:schemeClr val="tx2"/>
                </a:solidFill>
              </a:rPr>
              <a:t> и специальных архитектурных решений</a:t>
            </a:r>
            <a:r>
              <a:rPr lang="ru-RU" dirty="0" smtClean="0"/>
              <a:t>.</a:t>
            </a:r>
            <a:endParaRPr lang="ru-RU" b="1" dirty="0">
              <a:solidFill>
                <a:schemeClr val="tx2"/>
              </a:solidFill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8702040" y="0"/>
            <a:ext cx="44196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Clr>
                <a:srgbClr val="F8F2F2"/>
              </a:buClr>
              <a:buSzPts val="3000"/>
            </a:pPr>
            <a:r>
              <a:rPr lang="ru-RU" sz="1600" b="1" dirty="0" smtClean="0">
                <a:solidFill>
                  <a:srgbClr val="69E7FF"/>
                </a:solidFill>
                <a:latin typeface="Nunito" pitchFamily="2" charset="-52"/>
                <a:sym typeface="Onest ExtraLight"/>
              </a:rPr>
              <a:t>89</a:t>
            </a:r>
            <a:endParaRPr lang="en" sz="1600" b="1" dirty="0">
              <a:solidFill>
                <a:srgbClr val="69E7FF"/>
              </a:solidFill>
              <a:latin typeface="Nunito" pitchFamily="2" charset="-52"/>
              <a:sym typeface="Onest ExtraLight"/>
            </a:endParaRPr>
          </a:p>
        </p:txBody>
      </p:sp>
    </p:spTree>
    <p:extLst>
      <p:ext uri="{BB962C8B-B14F-4D97-AF65-F5344CB8AC3E}">
        <p14:creationId xmlns:p14="http://schemas.microsoft.com/office/powerpoint/2010/main" val="189935992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37"/>
          <p:cNvSpPr txBox="1">
            <a:spLocks noGrp="1"/>
          </p:cNvSpPr>
          <p:nvPr>
            <p:ph type="title"/>
          </p:nvPr>
        </p:nvSpPr>
        <p:spPr>
          <a:xfrm>
            <a:off x="713225" y="1558300"/>
            <a:ext cx="3818400" cy="98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ru-RU" dirty="0"/>
              <a:t>Заключение</a:t>
            </a:r>
          </a:p>
        </p:txBody>
      </p:sp>
      <p:sp>
        <p:nvSpPr>
          <p:cNvPr id="447" name="Google Shape;447;p37"/>
          <p:cNvSpPr txBox="1">
            <a:spLocks noGrp="1"/>
          </p:cNvSpPr>
          <p:nvPr>
            <p:ph type="title" idx="2"/>
          </p:nvPr>
        </p:nvSpPr>
        <p:spPr>
          <a:xfrm>
            <a:off x="5864950" y="1012925"/>
            <a:ext cx="1652100" cy="91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</a:t>
            </a:r>
            <a:r>
              <a:rPr lang="ru-RU" dirty="0" smtClean="0"/>
              <a:t>5</a:t>
            </a:r>
            <a:endParaRPr dirty="0"/>
          </a:p>
        </p:txBody>
      </p:sp>
      <p:sp>
        <p:nvSpPr>
          <p:cNvPr id="448" name="Google Shape;448;p37"/>
          <p:cNvSpPr txBox="1">
            <a:spLocks noGrp="1"/>
          </p:cNvSpPr>
          <p:nvPr>
            <p:ph type="subTitle" idx="1"/>
          </p:nvPr>
        </p:nvSpPr>
        <p:spPr>
          <a:xfrm>
            <a:off x="713224" y="2785600"/>
            <a:ext cx="3539259" cy="9710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ru-RU" dirty="0"/>
              <a:t>Выводы по материалам доклада и вопрос для экзамена</a:t>
            </a:r>
          </a:p>
        </p:txBody>
      </p:sp>
      <p:cxnSp>
        <p:nvCxnSpPr>
          <p:cNvPr id="450" name="Google Shape;450;p37"/>
          <p:cNvCxnSpPr/>
          <p:nvPr/>
        </p:nvCxnSpPr>
        <p:spPr>
          <a:xfrm>
            <a:off x="4714750" y="-52525"/>
            <a:ext cx="0" cy="5256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1" name="Google Shape;451;p37"/>
          <p:cNvCxnSpPr/>
          <p:nvPr/>
        </p:nvCxnSpPr>
        <p:spPr>
          <a:xfrm>
            <a:off x="785500" y="2634850"/>
            <a:ext cx="34494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897876" y="2547700"/>
            <a:ext cx="3550849" cy="1804260"/>
          </a:xfrm>
          <a:prstGeom prst="rect">
            <a:avLst/>
          </a:prstGeom>
        </p:spPr>
      </p:pic>
      <p:sp>
        <p:nvSpPr>
          <p:cNvPr id="8" name="Прямоугольник 7"/>
          <p:cNvSpPr/>
          <p:nvPr/>
        </p:nvSpPr>
        <p:spPr>
          <a:xfrm>
            <a:off x="8702040" y="0"/>
            <a:ext cx="44196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Clr>
                <a:srgbClr val="F8F2F2"/>
              </a:buClr>
              <a:buSzPts val="3000"/>
            </a:pPr>
            <a:r>
              <a:rPr lang="ru-RU" sz="1600" b="1" dirty="0" smtClean="0">
                <a:solidFill>
                  <a:srgbClr val="69E7FF"/>
                </a:solidFill>
                <a:latin typeface="Nunito" pitchFamily="2" charset="-52"/>
                <a:sym typeface="Onest ExtraLight"/>
              </a:rPr>
              <a:t>90</a:t>
            </a:r>
            <a:endParaRPr lang="en" sz="1600" b="1" dirty="0">
              <a:solidFill>
                <a:srgbClr val="69E7FF"/>
              </a:solidFill>
              <a:latin typeface="Nunito" pitchFamily="2" charset="-52"/>
              <a:sym typeface="Onest ExtraLight"/>
            </a:endParaRPr>
          </a:p>
        </p:txBody>
      </p:sp>
    </p:spTree>
    <p:extLst>
      <p:ext uri="{BB962C8B-B14F-4D97-AF65-F5344CB8AC3E}">
        <p14:creationId xmlns:p14="http://schemas.microsoft.com/office/powerpoint/2010/main" val="202393657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b="1" dirty="0" smtClean="0">
                <a:solidFill>
                  <a:schemeClr val="tx2"/>
                </a:solidFill>
              </a:rPr>
              <a:t>Выводы</a:t>
            </a:r>
            <a:endParaRPr lang="ru-RU" dirty="0"/>
          </a:p>
        </p:txBody>
      </p:sp>
      <p:cxnSp>
        <p:nvCxnSpPr>
          <p:cNvPr id="4" name="Google Shape;451;p37"/>
          <p:cNvCxnSpPr/>
          <p:nvPr/>
        </p:nvCxnSpPr>
        <p:spPr>
          <a:xfrm>
            <a:off x="1242700" y="1094936"/>
            <a:ext cx="646112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" name="Прямоугольник 5"/>
          <p:cNvSpPr/>
          <p:nvPr/>
        </p:nvSpPr>
        <p:spPr>
          <a:xfrm>
            <a:off x="1334140" y="2537461"/>
            <a:ext cx="68268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dirty="0" smtClean="0">
                <a:solidFill>
                  <a:schemeClr val="tx1"/>
                </a:solidFill>
                <a:latin typeface="Onest" pitchFamily="2" charset="0"/>
              </a:rPr>
              <a:t>Компьютерам тяжело работать в космосе</a:t>
            </a:r>
            <a:endParaRPr lang="ru-RU" sz="2400" dirty="0">
              <a:solidFill>
                <a:schemeClr val="tx1"/>
              </a:solidFill>
              <a:latin typeface="Onest" pitchFamily="2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8702040" y="0"/>
            <a:ext cx="44196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Clr>
                <a:srgbClr val="F8F2F2"/>
              </a:buClr>
              <a:buSzPts val="3000"/>
            </a:pPr>
            <a:r>
              <a:rPr lang="ru-RU" sz="1600" b="1" dirty="0" smtClean="0">
                <a:solidFill>
                  <a:srgbClr val="69E7FF"/>
                </a:solidFill>
                <a:latin typeface="Nunito" pitchFamily="2" charset="-52"/>
                <a:sym typeface="Onest ExtraLight"/>
              </a:rPr>
              <a:t>91</a:t>
            </a:r>
            <a:endParaRPr lang="en" sz="1600" b="1" dirty="0">
              <a:solidFill>
                <a:srgbClr val="69E7FF"/>
              </a:solidFill>
              <a:latin typeface="Nunito" pitchFamily="2" charset="-52"/>
              <a:sym typeface="Onest ExtraLight"/>
            </a:endParaRPr>
          </a:p>
        </p:txBody>
      </p:sp>
    </p:spTree>
    <p:extLst>
      <p:ext uri="{BB962C8B-B14F-4D97-AF65-F5344CB8AC3E}">
        <p14:creationId xmlns:p14="http://schemas.microsoft.com/office/powerpoint/2010/main" val="271118045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b="1" dirty="0" smtClean="0">
                <a:solidFill>
                  <a:schemeClr val="tx2"/>
                </a:solidFill>
              </a:rPr>
              <a:t>Выводы</a:t>
            </a:r>
            <a:endParaRPr lang="ru-RU" dirty="0"/>
          </a:p>
        </p:txBody>
      </p:sp>
      <p:cxnSp>
        <p:nvCxnSpPr>
          <p:cNvPr id="4" name="Google Shape;451;p37"/>
          <p:cNvCxnSpPr/>
          <p:nvPr/>
        </p:nvCxnSpPr>
        <p:spPr>
          <a:xfrm>
            <a:off x="1242700" y="1094936"/>
            <a:ext cx="646112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" name="Прямоугольник 5"/>
          <p:cNvSpPr/>
          <p:nvPr/>
        </p:nvSpPr>
        <p:spPr>
          <a:xfrm>
            <a:off x="1242700" y="2057401"/>
            <a:ext cx="682688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dirty="0" smtClean="0">
                <a:solidFill>
                  <a:schemeClr val="tx1"/>
                </a:solidFill>
                <a:latin typeface="Onest" pitchFamily="2" charset="0"/>
              </a:rPr>
              <a:t>Людям тяжело разрабатывать компьютеры для работы в космосе, потому что </a:t>
            </a:r>
            <a:r>
              <a:rPr lang="ru-RU" sz="2400" b="1" dirty="0" smtClean="0">
                <a:solidFill>
                  <a:schemeClr val="tx2"/>
                </a:solidFill>
                <a:latin typeface="Onest" pitchFamily="2" charset="0"/>
              </a:rPr>
              <a:t>это сложная, нетривиальная инженерная задача</a:t>
            </a:r>
            <a:endParaRPr lang="ru-RU" sz="2400" b="1" dirty="0">
              <a:solidFill>
                <a:schemeClr val="tx2"/>
              </a:solidFill>
              <a:latin typeface="Onest" pitchFamily="2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8702040" y="0"/>
            <a:ext cx="44196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Clr>
                <a:srgbClr val="F8F2F2"/>
              </a:buClr>
              <a:buSzPts val="3000"/>
            </a:pPr>
            <a:r>
              <a:rPr lang="ru-RU" sz="1600" b="1" dirty="0" smtClean="0">
                <a:solidFill>
                  <a:srgbClr val="69E7FF"/>
                </a:solidFill>
                <a:latin typeface="Nunito" pitchFamily="2" charset="-52"/>
                <a:sym typeface="Onest ExtraLight"/>
              </a:rPr>
              <a:t>92</a:t>
            </a:r>
            <a:endParaRPr lang="en" sz="1600" b="1" dirty="0">
              <a:solidFill>
                <a:srgbClr val="69E7FF"/>
              </a:solidFill>
              <a:latin typeface="Nunito" pitchFamily="2" charset="-52"/>
              <a:sym typeface="Onest ExtraLight"/>
            </a:endParaRPr>
          </a:p>
        </p:txBody>
      </p:sp>
    </p:spTree>
    <p:extLst>
      <p:ext uri="{BB962C8B-B14F-4D97-AF65-F5344CB8AC3E}">
        <p14:creationId xmlns:p14="http://schemas.microsoft.com/office/powerpoint/2010/main" val="269698101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b="1" dirty="0" smtClean="0">
                <a:solidFill>
                  <a:schemeClr val="tx2"/>
                </a:solidFill>
              </a:rPr>
              <a:t>Выводы</a:t>
            </a:r>
            <a:endParaRPr lang="ru-RU" dirty="0"/>
          </a:p>
        </p:txBody>
      </p:sp>
      <p:cxnSp>
        <p:nvCxnSpPr>
          <p:cNvPr id="4" name="Google Shape;451;p37"/>
          <p:cNvCxnSpPr/>
          <p:nvPr/>
        </p:nvCxnSpPr>
        <p:spPr>
          <a:xfrm>
            <a:off x="1242700" y="1094936"/>
            <a:ext cx="646112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" name="Прямоугольник 5"/>
          <p:cNvSpPr/>
          <p:nvPr/>
        </p:nvSpPr>
        <p:spPr>
          <a:xfrm>
            <a:off x="1242700" y="2057401"/>
            <a:ext cx="682688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dirty="0" smtClean="0">
                <a:solidFill>
                  <a:schemeClr val="tx1"/>
                </a:solidFill>
                <a:latin typeface="Onest" pitchFamily="2" charset="0"/>
              </a:rPr>
              <a:t>Микроэлектроника </a:t>
            </a:r>
            <a:r>
              <a:rPr lang="ru-RU" sz="2400" dirty="0">
                <a:solidFill>
                  <a:schemeClr val="tx1"/>
                </a:solidFill>
                <a:latin typeface="Onest" pitchFamily="2" charset="0"/>
              </a:rPr>
              <a:t>вообще и космическая микроэлектроника в частности — </a:t>
            </a:r>
            <a:r>
              <a:rPr lang="ru-RU" sz="2400" b="1" dirty="0">
                <a:solidFill>
                  <a:schemeClr val="tx2"/>
                </a:solidFill>
                <a:latin typeface="Onest" pitchFamily="2" charset="0"/>
              </a:rPr>
              <a:t>одна из самых быстро прогрессирующих областей науки и техники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8702040" y="0"/>
            <a:ext cx="44196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Clr>
                <a:srgbClr val="F8F2F2"/>
              </a:buClr>
              <a:buSzPts val="3000"/>
            </a:pPr>
            <a:r>
              <a:rPr lang="ru-RU" sz="1600" b="1" dirty="0" smtClean="0">
                <a:solidFill>
                  <a:srgbClr val="69E7FF"/>
                </a:solidFill>
                <a:latin typeface="Nunito" pitchFamily="2" charset="-52"/>
                <a:sym typeface="Onest ExtraLight"/>
              </a:rPr>
              <a:t>93</a:t>
            </a:r>
            <a:endParaRPr lang="en" sz="1600" b="1" dirty="0">
              <a:solidFill>
                <a:srgbClr val="69E7FF"/>
              </a:solidFill>
              <a:latin typeface="Nunito" pitchFamily="2" charset="-52"/>
              <a:sym typeface="Onest ExtraLight"/>
            </a:endParaRPr>
          </a:p>
        </p:txBody>
      </p:sp>
    </p:spTree>
    <p:extLst>
      <p:ext uri="{BB962C8B-B14F-4D97-AF65-F5344CB8AC3E}">
        <p14:creationId xmlns:p14="http://schemas.microsoft.com/office/powerpoint/2010/main" val="394319640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b="1" dirty="0" smtClean="0">
                <a:solidFill>
                  <a:schemeClr val="tx2"/>
                </a:solidFill>
              </a:rPr>
              <a:t>Выводы</a:t>
            </a:r>
            <a:endParaRPr lang="ru-RU" dirty="0"/>
          </a:p>
        </p:txBody>
      </p:sp>
      <p:cxnSp>
        <p:nvCxnSpPr>
          <p:cNvPr id="4" name="Google Shape;451;p37"/>
          <p:cNvCxnSpPr/>
          <p:nvPr/>
        </p:nvCxnSpPr>
        <p:spPr>
          <a:xfrm>
            <a:off x="1242700" y="1094936"/>
            <a:ext cx="646112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" name="Прямоугольник 5"/>
          <p:cNvSpPr/>
          <p:nvPr/>
        </p:nvSpPr>
        <p:spPr>
          <a:xfrm>
            <a:off x="1242700" y="1866901"/>
            <a:ext cx="682688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dirty="0">
                <a:solidFill>
                  <a:schemeClr val="tx1"/>
                </a:solidFill>
                <a:latin typeface="Onest" pitchFamily="2" charset="0"/>
              </a:rPr>
              <a:t>Радиационно-устойчивые интегральные схемы представляют собой </a:t>
            </a:r>
            <a:r>
              <a:rPr lang="ru-RU" sz="2400" b="1" dirty="0">
                <a:solidFill>
                  <a:schemeClr val="tx2"/>
                </a:solidFill>
                <a:latin typeface="Onest" pitchFamily="2" charset="0"/>
              </a:rPr>
              <a:t>важную технологию для обеспечения надежной работы</a:t>
            </a:r>
            <a:r>
              <a:rPr lang="ru-RU" sz="2400" dirty="0">
                <a:solidFill>
                  <a:schemeClr val="tx1"/>
                </a:solidFill>
                <a:latin typeface="Onest" pitchFamily="2" charset="0"/>
              </a:rPr>
              <a:t> электронных устройств в условиях высокой радиации.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8702040" y="0"/>
            <a:ext cx="44196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Clr>
                <a:srgbClr val="F8F2F2"/>
              </a:buClr>
              <a:buSzPts val="3000"/>
            </a:pPr>
            <a:r>
              <a:rPr lang="ru-RU" sz="1600" b="1" dirty="0" smtClean="0">
                <a:solidFill>
                  <a:srgbClr val="69E7FF"/>
                </a:solidFill>
                <a:latin typeface="Nunito" pitchFamily="2" charset="-52"/>
                <a:sym typeface="Onest ExtraLight"/>
              </a:rPr>
              <a:t>94</a:t>
            </a:r>
            <a:endParaRPr lang="en" sz="1600" b="1" dirty="0">
              <a:solidFill>
                <a:srgbClr val="69E7FF"/>
              </a:solidFill>
              <a:latin typeface="Nunito" pitchFamily="2" charset="-52"/>
              <a:sym typeface="Onest ExtraLight"/>
            </a:endParaRPr>
          </a:p>
        </p:txBody>
      </p:sp>
    </p:spTree>
    <p:extLst>
      <p:ext uri="{BB962C8B-B14F-4D97-AF65-F5344CB8AC3E}">
        <p14:creationId xmlns:p14="http://schemas.microsoft.com/office/powerpoint/2010/main" val="279065482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b="1" dirty="0" smtClean="0">
                <a:solidFill>
                  <a:schemeClr val="tx2"/>
                </a:solidFill>
              </a:rPr>
              <a:t>Выводы</a:t>
            </a:r>
            <a:endParaRPr lang="ru-RU" dirty="0"/>
          </a:p>
        </p:txBody>
      </p:sp>
      <p:cxnSp>
        <p:nvCxnSpPr>
          <p:cNvPr id="4" name="Google Shape;451;p37"/>
          <p:cNvCxnSpPr/>
          <p:nvPr/>
        </p:nvCxnSpPr>
        <p:spPr>
          <a:xfrm>
            <a:off x="1242700" y="1094936"/>
            <a:ext cx="646112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" name="Прямоугольник 5"/>
          <p:cNvSpPr/>
          <p:nvPr/>
        </p:nvSpPr>
        <p:spPr>
          <a:xfrm>
            <a:off x="1287740" y="1882141"/>
            <a:ext cx="657542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dirty="0">
                <a:solidFill>
                  <a:schemeClr val="tx1"/>
                </a:solidFill>
                <a:latin typeface="Onest" pitchFamily="2" charset="0"/>
              </a:rPr>
              <a:t>Использование </a:t>
            </a:r>
            <a:r>
              <a:rPr lang="ru-RU" sz="2400" b="1" dirty="0" smtClean="0">
                <a:solidFill>
                  <a:schemeClr val="tx2"/>
                </a:solidFill>
                <a:latin typeface="Onest" pitchFamily="2" charset="0"/>
              </a:rPr>
              <a:t>специальных материалов и конструктивных решений позволяет увеличить радиационную стойкость </a:t>
            </a:r>
            <a:r>
              <a:rPr lang="ru-RU" sz="2400" dirty="0" smtClean="0">
                <a:solidFill>
                  <a:schemeClr val="tx1"/>
                </a:solidFill>
                <a:latin typeface="Onest" pitchFamily="2" charset="0"/>
              </a:rPr>
              <a:t>интегральных </a:t>
            </a:r>
            <a:r>
              <a:rPr lang="ru-RU" sz="2400" dirty="0">
                <a:solidFill>
                  <a:schemeClr val="tx1"/>
                </a:solidFill>
                <a:latin typeface="Onest" pitchFamily="2" charset="0"/>
              </a:rPr>
              <a:t>схем и снизить вероятность возникновения ошибок в их работе.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8702040" y="0"/>
            <a:ext cx="44196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Clr>
                <a:srgbClr val="F8F2F2"/>
              </a:buClr>
              <a:buSzPts val="3000"/>
            </a:pPr>
            <a:r>
              <a:rPr lang="ru-RU" sz="1600" b="1" dirty="0" smtClean="0">
                <a:solidFill>
                  <a:srgbClr val="69E7FF"/>
                </a:solidFill>
                <a:latin typeface="Nunito" pitchFamily="2" charset="-52"/>
                <a:sym typeface="Onest ExtraLight"/>
              </a:rPr>
              <a:t>95</a:t>
            </a:r>
            <a:endParaRPr lang="en" sz="1600" b="1" dirty="0">
              <a:solidFill>
                <a:srgbClr val="69E7FF"/>
              </a:solidFill>
              <a:latin typeface="Nunito" pitchFamily="2" charset="-52"/>
              <a:sym typeface="Onest ExtraLight"/>
            </a:endParaRPr>
          </a:p>
        </p:txBody>
      </p:sp>
    </p:spTree>
    <p:extLst>
      <p:ext uri="{BB962C8B-B14F-4D97-AF65-F5344CB8AC3E}">
        <p14:creationId xmlns:p14="http://schemas.microsoft.com/office/powerpoint/2010/main" val="41145820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b="1" dirty="0" smtClean="0">
                <a:solidFill>
                  <a:schemeClr val="tx2"/>
                </a:solidFill>
              </a:rPr>
              <a:t>Вывод</a:t>
            </a:r>
            <a:r>
              <a:rPr lang="ru-RU" dirty="0" smtClean="0"/>
              <a:t>: Проблемы и решения</a:t>
            </a:r>
            <a:endParaRPr lang="ru-RU" dirty="0"/>
          </a:p>
        </p:txBody>
      </p:sp>
      <p:cxnSp>
        <p:nvCxnSpPr>
          <p:cNvPr id="4" name="Google Shape;451;p37"/>
          <p:cNvCxnSpPr/>
          <p:nvPr/>
        </p:nvCxnSpPr>
        <p:spPr>
          <a:xfrm>
            <a:off x="1242700" y="1094936"/>
            <a:ext cx="646112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3960" y="1228817"/>
            <a:ext cx="6499860" cy="3474415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8702040" y="0"/>
            <a:ext cx="44196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Clr>
                <a:srgbClr val="F8F2F2"/>
              </a:buClr>
              <a:buSzPts val="3000"/>
            </a:pPr>
            <a:r>
              <a:rPr lang="ru-RU" sz="1600" b="1" dirty="0" smtClean="0">
                <a:solidFill>
                  <a:srgbClr val="69E7FF"/>
                </a:solidFill>
                <a:latin typeface="Nunito" pitchFamily="2" charset="-52"/>
                <a:sym typeface="Onest ExtraLight"/>
              </a:rPr>
              <a:t>96</a:t>
            </a:r>
            <a:endParaRPr lang="en" sz="1600" b="1" dirty="0">
              <a:solidFill>
                <a:srgbClr val="69E7FF"/>
              </a:solidFill>
              <a:latin typeface="Nunito" pitchFamily="2" charset="-52"/>
              <a:sym typeface="Onest ExtraLight"/>
            </a:endParaRPr>
          </a:p>
        </p:txBody>
      </p:sp>
    </p:spTree>
    <p:extLst>
      <p:ext uri="{BB962C8B-B14F-4D97-AF65-F5344CB8AC3E}">
        <p14:creationId xmlns:p14="http://schemas.microsoft.com/office/powerpoint/2010/main" val="90352241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36"/>
          <p:cNvSpPr txBox="1">
            <a:spLocks noGrp="1"/>
          </p:cNvSpPr>
          <p:nvPr>
            <p:ph type="title"/>
          </p:nvPr>
        </p:nvSpPr>
        <p:spPr>
          <a:xfrm>
            <a:off x="3411750" y="556890"/>
            <a:ext cx="5019013" cy="149677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ru-RU" sz="4800" strike="sngStrike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Вопрос для экзамена</a:t>
            </a:r>
            <a:endParaRPr sz="4800" strike="sngStrike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39" name="Google Shape;439;p36"/>
          <p:cNvSpPr txBox="1">
            <a:spLocks noGrp="1"/>
          </p:cNvSpPr>
          <p:nvPr>
            <p:ph type="subTitle" idx="1"/>
          </p:nvPr>
        </p:nvSpPr>
        <p:spPr>
          <a:xfrm>
            <a:off x="3145704" y="2138165"/>
            <a:ext cx="2869519" cy="24033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ru-RU" sz="1400" b="1" dirty="0" smtClean="0">
                <a:solidFill>
                  <a:schemeClr val="tx2"/>
                </a:solidFill>
                <a:latin typeface="Onest Medium" panose="020B0604020202020204" charset="0"/>
              </a:rPr>
              <a:t>Загадка:</a:t>
            </a:r>
          </a:p>
          <a:p>
            <a:pPr marL="0" lvl="0" indent="0"/>
            <a:r>
              <a:rPr lang="ru-RU" sz="1400" dirty="0" smtClean="0">
                <a:latin typeface="Onest Medium" panose="020B0604020202020204" charset="0"/>
              </a:rPr>
              <a:t>Не </a:t>
            </a:r>
            <a:r>
              <a:rPr lang="ru-RU" sz="1400" dirty="0">
                <a:latin typeface="Onest Medium" panose="020B0604020202020204" charset="0"/>
              </a:rPr>
              <a:t>боялась </a:t>
            </a:r>
            <a:r>
              <a:rPr lang="ru-RU" sz="1400" dirty="0" smtClean="0">
                <a:latin typeface="Onest Medium" panose="020B0604020202020204" charset="0"/>
              </a:rPr>
              <a:t>никого</a:t>
            </a:r>
            <a:endParaRPr lang="ru-RU" sz="1400" dirty="0">
              <a:latin typeface="Onest Medium" panose="020B0604020202020204" charset="0"/>
            </a:endParaRPr>
          </a:p>
          <a:p>
            <a:pPr marL="0" lvl="0" indent="0"/>
            <a:r>
              <a:rPr lang="ru-RU" sz="1400" dirty="0">
                <a:latin typeface="Onest Medium" panose="020B0604020202020204" charset="0"/>
              </a:rPr>
              <a:t>Кроме бога одного</a:t>
            </a:r>
          </a:p>
          <a:p>
            <a:pPr marL="0" lvl="0" indent="0"/>
            <a:r>
              <a:rPr lang="ru-RU" sz="1400" dirty="0">
                <a:latin typeface="Onest Medium" panose="020B0604020202020204" charset="0"/>
              </a:rPr>
              <a:t>Ни космических лучей</a:t>
            </a:r>
          </a:p>
          <a:p>
            <a:pPr marL="0" lvl="0" indent="0"/>
            <a:r>
              <a:rPr lang="ru-RU" sz="1400" dirty="0">
                <a:latin typeface="Onest Medium" panose="020B0604020202020204" charset="0"/>
              </a:rPr>
              <a:t>С электрошокером БИЧей</a:t>
            </a:r>
          </a:p>
          <a:p>
            <a:pPr marL="0" lvl="0" indent="0"/>
            <a:r>
              <a:rPr lang="ru-RU" sz="1400" dirty="0">
                <a:latin typeface="Onest Medium" panose="020B0604020202020204" charset="0"/>
              </a:rPr>
              <a:t>Ни протонов, ни нейтронов</a:t>
            </a:r>
          </a:p>
          <a:p>
            <a:pPr marL="0" lvl="0" indent="0"/>
            <a:r>
              <a:rPr lang="ru-RU" sz="1400" dirty="0">
                <a:latin typeface="Onest Medium" panose="020B0604020202020204" charset="0"/>
              </a:rPr>
              <a:t>Гамма-квантов и бозонов</a:t>
            </a:r>
          </a:p>
          <a:p>
            <a:pPr marL="0" lvl="0" indent="0"/>
            <a:r>
              <a:rPr lang="ru-RU" sz="1400" dirty="0">
                <a:latin typeface="Onest Medium" panose="020B0604020202020204" charset="0"/>
              </a:rPr>
              <a:t>Ни вибраций, ни ударов</a:t>
            </a:r>
          </a:p>
          <a:p>
            <a:pPr marL="0" lvl="0" indent="0"/>
            <a:r>
              <a:rPr lang="ru-RU" sz="1400" dirty="0">
                <a:latin typeface="Onest Medium" panose="020B0604020202020204" charset="0"/>
              </a:rPr>
              <a:t>Даже молний и пожаров</a:t>
            </a:r>
            <a:r>
              <a:rPr lang="ru-RU" sz="1400" dirty="0" smtClean="0">
                <a:latin typeface="Onest Medium" panose="020B0604020202020204" charset="0"/>
              </a:rPr>
              <a:t>.</a:t>
            </a:r>
            <a:endParaRPr lang="ru-RU" sz="1400" dirty="0">
              <a:latin typeface="Onest Medium" panose="020B0604020202020204" charset="0"/>
            </a:endParaRPr>
          </a:p>
        </p:txBody>
      </p:sp>
      <p:cxnSp>
        <p:nvCxnSpPr>
          <p:cNvPr id="441" name="Google Shape;441;p36"/>
          <p:cNvCxnSpPr/>
          <p:nvPr/>
        </p:nvCxnSpPr>
        <p:spPr>
          <a:xfrm>
            <a:off x="3587664" y="2016635"/>
            <a:ext cx="38529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5144"/>
            <a:ext cx="2998246" cy="4032483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5401046" y="2138165"/>
            <a:ext cx="3029717" cy="9417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buClr>
                <a:srgbClr val="F8F2F2"/>
              </a:buClr>
              <a:buSzPts val="1400"/>
            </a:pPr>
            <a:r>
              <a:rPr lang="ru-RU" sz="1600" b="1" dirty="0" smtClean="0">
                <a:solidFill>
                  <a:schemeClr val="tx2"/>
                </a:solidFill>
                <a:latin typeface="Onest Medium" panose="020B0604020202020204" charset="0"/>
                <a:ea typeface="Gothic A1"/>
                <a:cs typeface="Gothic A1"/>
                <a:sym typeface="Gothic A1"/>
              </a:rPr>
              <a:t>Ответ: </a:t>
            </a:r>
            <a:r>
              <a:rPr lang="en-US" sz="1600" dirty="0" smtClean="0">
                <a:solidFill>
                  <a:srgbClr val="F8F2F2"/>
                </a:solidFill>
                <a:latin typeface="Onest Medium" panose="020B0604020202020204" charset="0"/>
                <a:ea typeface="Gothic A1"/>
                <a:cs typeface="Gothic A1"/>
                <a:sym typeface="Gothic A1"/>
              </a:rPr>
              <a:t>https</a:t>
            </a:r>
            <a:r>
              <a:rPr lang="ru-RU" sz="1600" dirty="0" smtClean="0">
                <a:solidFill>
                  <a:srgbClr val="F8F2F2"/>
                </a:solidFill>
                <a:latin typeface="Onest Medium" panose="020B0604020202020204" charset="0"/>
                <a:ea typeface="Gothic A1"/>
                <a:cs typeface="Gothic A1"/>
                <a:sym typeface="Gothic A1"/>
              </a:rPr>
              <a:t>://</a:t>
            </a:r>
            <a:r>
              <a:rPr lang="ru-RU" sz="1600" dirty="0">
                <a:solidFill>
                  <a:srgbClr val="F8F2F2"/>
                </a:solidFill>
                <a:latin typeface="Onest Medium" panose="020B0604020202020204" charset="0"/>
                <a:ea typeface="Gothic A1"/>
                <a:cs typeface="Gothic A1"/>
                <a:sym typeface="Gothic A1"/>
              </a:rPr>
              <a:t>ru.wikipedia.org/wiki/</a:t>
            </a:r>
            <a:r>
              <a:rPr lang="ru-RU" sz="1600" b="1" dirty="0">
                <a:solidFill>
                  <a:schemeClr val="tx2"/>
                </a:solidFill>
                <a:latin typeface="Nunito Black" pitchFamily="2" charset="-52"/>
                <a:ea typeface="Gothic A1"/>
                <a:cs typeface="Gothic A1"/>
                <a:sym typeface="Gothic A1"/>
              </a:rPr>
              <a:t>Стержневая_радиолампа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5892490" y="3946412"/>
            <a:ext cx="2618024" cy="5232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Fira Code Medium" panose="020B0809050000020004" pitchFamily="49" charset="0"/>
                <a:ea typeface="Fira Code Medium" panose="020B0809050000020004" pitchFamily="49" charset="0"/>
                <a:cs typeface="Gothic A1"/>
                <a:sym typeface="Gothic A1"/>
              </a:rPr>
              <a:t>ATTEMPTION</a:t>
            </a:r>
            <a:r>
              <a:rPr lang="en-US" dirty="0" smtClean="0">
                <a:solidFill>
                  <a:srgbClr val="FF0000"/>
                </a:solidFill>
                <a:latin typeface="Fira Code Medium" panose="020B0809050000020004" pitchFamily="49" charset="0"/>
                <a:ea typeface="Fira Code Medium" panose="020B0809050000020004" pitchFamily="49" charset="0"/>
                <a:cs typeface="Gothic A1"/>
                <a:sym typeface="Gothic A1"/>
              </a:rPr>
              <a:t>: </a:t>
            </a:r>
            <a:endParaRPr lang="ru-RU" dirty="0" smtClean="0">
              <a:solidFill>
                <a:srgbClr val="FF0000"/>
              </a:solidFill>
              <a:latin typeface="Fira Code Medium" panose="020B0809050000020004" pitchFamily="49" charset="0"/>
              <a:ea typeface="Fira Code Medium" panose="020B0809050000020004" pitchFamily="49" charset="0"/>
              <a:cs typeface="Gothic A1"/>
              <a:sym typeface="Gothic A1"/>
            </a:endParaRPr>
          </a:p>
          <a:p>
            <a:r>
              <a:rPr lang="ru-RU" dirty="0" smtClean="0">
                <a:solidFill>
                  <a:srgbClr val="FF0000"/>
                </a:solidFill>
                <a:latin typeface="Fira Code Medium" panose="020B0809050000020004" pitchFamily="49" charset="0"/>
                <a:ea typeface="Fira Code Medium" panose="020B0809050000020004" pitchFamily="49" charset="0"/>
                <a:cs typeface="Gothic A1"/>
                <a:sym typeface="Gothic A1"/>
              </a:rPr>
              <a:t>Настоящий вопрос ниже!</a:t>
            </a:r>
            <a:endParaRPr lang="ru-RU" dirty="0">
              <a:solidFill>
                <a:srgbClr val="FF0000"/>
              </a:solidFill>
              <a:latin typeface="Fira Code Medium" panose="020B0809050000020004" pitchFamily="49" charset="0"/>
              <a:ea typeface="Fira Code Medium" panose="020B0809050000020004" pitchFamily="49" charset="0"/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0" y="0"/>
            <a:ext cx="47244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Clr>
                <a:srgbClr val="F8F2F2"/>
              </a:buClr>
              <a:buSzPts val="3000"/>
            </a:pPr>
            <a:r>
              <a:rPr lang="ru-RU" sz="1600" b="1" dirty="0" smtClean="0">
                <a:solidFill>
                  <a:srgbClr val="69E7FF"/>
                </a:solidFill>
                <a:latin typeface="Nunito" pitchFamily="2" charset="-52"/>
                <a:sym typeface="Onest ExtraLight"/>
              </a:rPr>
              <a:t>97</a:t>
            </a:r>
            <a:endParaRPr lang="en" sz="1600" b="1" dirty="0">
              <a:solidFill>
                <a:srgbClr val="69E7FF"/>
              </a:solidFill>
              <a:latin typeface="Nunito" pitchFamily="2" charset="-52"/>
              <a:sym typeface="Onest ExtraLight"/>
            </a:endParaRPr>
          </a:p>
        </p:txBody>
      </p:sp>
    </p:spTree>
    <p:extLst>
      <p:ext uri="{BB962C8B-B14F-4D97-AF65-F5344CB8AC3E}">
        <p14:creationId xmlns:p14="http://schemas.microsoft.com/office/powerpoint/2010/main" val="116629682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36"/>
          <p:cNvSpPr txBox="1">
            <a:spLocks noGrp="1"/>
          </p:cNvSpPr>
          <p:nvPr>
            <p:ph type="title"/>
          </p:nvPr>
        </p:nvSpPr>
        <p:spPr>
          <a:xfrm>
            <a:off x="3411750" y="556890"/>
            <a:ext cx="5019013" cy="149677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ru-RU" sz="4800" dirty="0" smtClean="0">
                <a:solidFill>
                  <a:schemeClr val="accent2">
                    <a:lumMod val="20000"/>
                    <a:lumOff val="80000"/>
                  </a:schemeClr>
                </a:solidFill>
              </a:rPr>
              <a:t>Вопрос </a:t>
            </a:r>
            <a:r>
              <a:rPr lang="ru-RU" sz="48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для </a:t>
            </a:r>
            <a:r>
              <a:rPr lang="ru-RU" sz="4800" dirty="0" smtClean="0">
                <a:solidFill>
                  <a:schemeClr val="accent2">
                    <a:lumMod val="20000"/>
                    <a:lumOff val="80000"/>
                  </a:schemeClr>
                </a:solidFill>
              </a:rPr>
              <a:t>экзамена</a:t>
            </a:r>
            <a:endParaRPr sz="4800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39" name="Google Shape;439;p36"/>
          <p:cNvSpPr txBox="1">
            <a:spLocks noGrp="1"/>
          </p:cNvSpPr>
          <p:nvPr>
            <p:ph type="subTitle" idx="1"/>
          </p:nvPr>
        </p:nvSpPr>
        <p:spPr>
          <a:xfrm>
            <a:off x="3519084" y="2154771"/>
            <a:ext cx="5013051" cy="240145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ru-RU" dirty="0">
                <a:latin typeface="Onest Medium" panose="020B0604020202020204" charset="0"/>
              </a:rPr>
              <a:t>Почему в интегральных схемах, построенных по обычной КМОП-технологии, в отличии от схем с техпроцессом «</a:t>
            </a:r>
            <a:r>
              <a:rPr lang="ru-RU" b="1" dirty="0">
                <a:solidFill>
                  <a:schemeClr val="tx2"/>
                </a:solidFill>
                <a:latin typeface="Onest Medium" panose="020B0604020202020204" charset="0"/>
              </a:rPr>
              <a:t>кремний на диэлектрике</a:t>
            </a:r>
            <a:r>
              <a:rPr lang="ru-RU" dirty="0">
                <a:latin typeface="Onest Medium" panose="020B0604020202020204" charset="0"/>
              </a:rPr>
              <a:t>», может возникнуть защелкивание</a:t>
            </a:r>
            <a:r>
              <a:rPr lang="ru-RU" dirty="0" smtClean="0">
                <a:latin typeface="Onest Medium" panose="020B0604020202020204" charset="0"/>
              </a:rPr>
              <a:t>?</a:t>
            </a:r>
          </a:p>
          <a:p>
            <a:pPr marL="0" lvl="0" indent="0"/>
            <a:endParaRPr lang="ru-RU" sz="700" dirty="0">
              <a:latin typeface="Onest Medium" panose="020B0604020202020204" charset="0"/>
            </a:endParaRPr>
          </a:p>
          <a:p>
            <a:pPr marL="0" lvl="0" indent="0"/>
            <a:r>
              <a:rPr lang="ru-RU" dirty="0">
                <a:latin typeface="Onest Medium" panose="020B0604020202020204" charset="0"/>
              </a:rPr>
              <a:t>Опишите механизм возникновения </a:t>
            </a:r>
            <a:r>
              <a:rPr lang="ru-RU" b="1" dirty="0">
                <a:solidFill>
                  <a:schemeClr val="tx2"/>
                </a:solidFill>
                <a:latin typeface="Onest Medium" panose="020B0604020202020204" charset="0"/>
              </a:rPr>
              <a:t>тиристорного защелкивания </a:t>
            </a:r>
            <a:r>
              <a:rPr lang="ru-RU" dirty="0">
                <a:latin typeface="Onest Medium" panose="020B0604020202020204" charset="0"/>
              </a:rPr>
              <a:t>под воздействием тяжелых заряженных частиц и способы борьбы с ним.</a:t>
            </a:r>
          </a:p>
        </p:txBody>
      </p:sp>
      <p:cxnSp>
        <p:nvCxnSpPr>
          <p:cNvPr id="441" name="Google Shape;441;p36"/>
          <p:cNvCxnSpPr/>
          <p:nvPr/>
        </p:nvCxnSpPr>
        <p:spPr>
          <a:xfrm>
            <a:off x="3519084" y="2149914"/>
            <a:ext cx="38529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" name="Google Shape;1251;p68"/>
          <p:cNvGrpSpPr/>
          <p:nvPr/>
        </p:nvGrpSpPr>
        <p:grpSpPr>
          <a:xfrm>
            <a:off x="2902061" y="2376380"/>
            <a:ext cx="507989" cy="510009"/>
            <a:chOff x="5895348" y="4134061"/>
            <a:chExt cx="438462" cy="438462"/>
          </a:xfrm>
        </p:grpSpPr>
        <p:sp>
          <p:nvSpPr>
            <p:cNvPr id="7" name="Google Shape;1252;p68"/>
            <p:cNvSpPr/>
            <p:nvPr/>
          </p:nvSpPr>
          <p:spPr>
            <a:xfrm>
              <a:off x="6061847" y="4316985"/>
              <a:ext cx="62242" cy="17117"/>
            </a:xfrm>
            <a:custGeom>
              <a:avLst/>
              <a:gdLst/>
              <a:ahLst/>
              <a:cxnLst/>
              <a:rect l="l" t="t" r="r" b="b"/>
              <a:pathLst>
                <a:path w="360" h="99" extrusionOk="0">
                  <a:moveTo>
                    <a:pt x="311" y="0"/>
                  </a:moveTo>
                  <a:lnTo>
                    <a:pt x="49" y="0"/>
                  </a:lnTo>
                  <a:cubicBezTo>
                    <a:pt x="22" y="0"/>
                    <a:pt x="0" y="22"/>
                    <a:pt x="0" y="50"/>
                  </a:cubicBezTo>
                  <a:cubicBezTo>
                    <a:pt x="0" y="77"/>
                    <a:pt x="22" y="99"/>
                    <a:pt x="49" y="99"/>
                  </a:cubicBezTo>
                  <a:lnTo>
                    <a:pt x="311" y="99"/>
                  </a:lnTo>
                  <a:cubicBezTo>
                    <a:pt x="338" y="99"/>
                    <a:pt x="360" y="77"/>
                    <a:pt x="360" y="50"/>
                  </a:cubicBezTo>
                  <a:cubicBezTo>
                    <a:pt x="360" y="22"/>
                    <a:pt x="338" y="0"/>
                    <a:pt x="3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253;p68"/>
            <p:cNvSpPr/>
            <p:nvPr/>
          </p:nvSpPr>
          <p:spPr>
            <a:xfrm>
              <a:off x="5895348" y="4134061"/>
              <a:ext cx="438462" cy="438462"/>
            </a:xfrm>
            <a:custGeom>
              <a:avLst/>
              <a:gdLst/>
              <a:ahLst/>
              <a:cxnLst/>
              <a:rect l="l" t="t" r="r" b="b"/>
              <a:pathLst>
                <a:path w="2536" h="2536" extrusionOk="0">
                  <a:moveTo>
                    <a:pt x="2415" y="1175"/>
                  </a:moveTo>
                  <a:cubicBezTo>
                    <a:pt x="2415" y="1223"/>
                    <a:pt x="2376" y="1262"/>
                    <a:pt x="2327" y="1262"/>
                  </a:cubicBezTo>
                  <a:cubicBezTo>
                    <a:pt x="2279" y="1262"/>
                    <a:pt x="2240" y="1223"/>
                    <a:pt x="2240" y="1175"/>
                  </a:cubicBezTo>
                  <a:cubicBezTo>
                    <a:pt x="2240" y="1126"/>
                    <a:pt x="2279" y="1087"/>
                    <a:pt x="2327" y="1087"/>
                  </a:cubicBezTo>
                  <a:cubicBezTo>
                    <a:pt x="2376" y="1087"/>
                    <a:pt x="2415" y="1126"/>
                    <a:pt x="2415" y="1175"/>
                  </a:cubicBezTo>
                  <a:moveTo>
                    <a:pt x="1685" y="1697"/>
                  </a:moveTo>
                  <a:cubicBezTo>
                    <a:pt x="1685" y="1723"/>
                    <a:pt x="1663" y="1745"/>
                    <a:pt x="1637" y="1745"/>
                  </a:cubicBezTo>
                  <a:lnTo>
                    <a:pt x="899" y="1745"/>
                  </a:lnTo>
                  <a:cubicBezTo>
                    <a:pt x="873" y="1745"/>
                    <a:pt x="851" y="1723"/>
                    <a:pt x="851" y="1697"/>
                  </a:cubicBezTo>
                  <a:lnTo>
                    <a:pt x="851" y="995"/>
                  </a:lnTo>
                  <a:cubicBezTo>
                    <a:pt x="851" y="969"/>
                    <a:pt x="873" y="947"/>
                    <a:pt x="899" y="947"/>
                  </a:cubicBezTo>
                  <a:lnTo>
                    <a:pt x="1637" y="947"/>
                  </a:lnTo>
                  <a:cubicBezTo>
                    <a:pt x="1663" y="947"/>
                    <a:pt x="1685" y="969"/>
                    <a:pt x="1685" y="995"/>
                  </a:cubicBezTo>
                  <a:lnTo>
                    <a:pt x="1685" y="1697"/>
                  </a:lnTo>
                  <a:moveTo>
                    <a:pt x="1518" y="2070"/>
                  </a:moveTo>
                  <a:cubicBezTo>
                    <a:pt x="1518" y="2141"/>
                    <a:pt x="1460" y="2200"/>
                    <a:pt x="1388" y="2200"/>
                  </a:cubicBezTo>
                  <a:lnTo>
                    <a:pt x="1148" y="2200"/>
                  </a:lnTo>
                  <a:cubicBezTo>
                    <a:pt x="1077" y="2200"/>
                    <a:pt x="1018" y="2141"/>
                    <a:pt x="1018" y="2070"/>
                  </a:cubicBezTo>
                  <a:lnTo>
                    <a:pt x="1018" y="1844"/>
                  </a:lnTo>
                  <a:lnTo>
                    <a:pt x="1518" y="1844"/>
                  </a:lnTo>
                  <a:lnTo>
                    <a:pt x="1518" y="2070"/>
                  </a:lnTo>
                  <a:moveTo>
                    <a:pt x="1164" y="668"/>
                  </a:moveTo>
                  <a:lnTo>
                    <a:pt x="1373" y="668"/>
                  </a:lnTo>
                  <a:lnTo>
                    <a:pt x="1373" y="848"/>
                  </a:lnTo>
                  <a:lnTo>
                    <a:pt x="1164" y="848"/>
                  </a:lnTo>
                  <a:lnTo>
                    <a:pt x="1164" y="668"/>
                  </a:lnTo>
                  <a:moveTo>
                    <a:pt x="765" y="334"/>
                  </a:moveTo>
                  <a:cubicBezTo>
                    <a:pt x="765" y="205"/>
                    <a:pt x="870" y="99"/>
                    <a:pt x="1000" y="99"/>
                  </a:cubicBezTo>
                  <a:lnTo>
                    <a:pt x="1537" y="99"/>
                  </a:lnTo>
                  <a:cubicBezTo>
                    <a:pt x="1666" y="99"/>
                    <a:pt x="1772" y="205"/>
                    <a:pt x="1772" y="334"/>
                  </a:cubicBezTo>
                  <a:cubicBezTo>
                    <a:pt x="1772" y="464"/>
                    <a:pt x="1666" y="569"/>
                    <a:pt x="1537" y="569"/>
                  </a:cubicBezTo>
                  <a:lnTo>
                    <a:pt x="1000" y="569"/>
                  </a:lnTo>
                  <a:cubicBezTo>
                    <a:pt x="870" y="569"/>
                    <a:pt x="765" y="464"/>
                    <a:pt x="765" y="334"/>
                  </a:cubicBezTo>
                  <a:moveTo>
                    <a:pt x="2028" y="1607"/>
                  </a:moveTo>
                  <a:lnTo>
                    <a:pt x="2335" y="1607"/>
                  </a:lnTo>
                  <a:cubicBezTo>
                    <a:pt x="2350" y="1607"/>
                    <a:pt x="2363" y="1619"/>
                    <a:pt x="2363" y="1634"/>
                  </a:cubicBezTo>
                  <a:lnTo>
                    <a:pt x="2363" y="1817"/>
                  </a:lnTo>
                  <a:lnTo>
                    <a:pt x="2000" y="1817"/>
                  </a:lnTo>
                  <a:lnTo>
                    <a:pt x="2000" y="1634"/>
                  </a:lnTo>
                  <a:cubicBezTo>
                    <a:pt x="2000" y="1619"/>
                    <a:pt x="2013" y="1607"/>
                    <a:pt x="2028" y="1607"/>
                  </a:cubicBezTo>
                  <a:moveTo>
                    <a:pt x="2335" y="2437"/>
                  </a:moveTo>
                  <a:lnTo>
                    <a:pt x="2028" y="2437"/>
                  </a:lnTo>
                  <a:cubicBezTo>
                    <a:pt x="2013" y="2437"/>
                    <a:pt x="2000" y="2424"/>
                    <a:pt x="2000" y="2409"/>
                  </a:cubicBezTo>
                  <a:lnTo>
                    <a:pt x="2000" y="2226"/>
                  </a:lnTo>
                  <a:lnTo>
                    <a:pt x="2363" y="2226"/>
                  </a:lnTo>
                  <a:lnTo>
                    <a:pt x="2363" y="2409"/>
                  </a:lnTo>
                  <a:cubicBezTo>
                    <a:pt x="2363" y="2424"/>
                    <a:pt x="2350" y="2437"/>
                    <a:pt x="2335" y="2437"/>
                  </a:cubicBezTo>
                  <a:moveTo>
                    <a:pt x="2363" y="2127"/>
                  </a:moveTo>
                  <a:lnTo>
                    <a:pt x="2000" y="2127"/>
                  </a:lnTo>
                  <a:lnTo>
                    <a:pt x="2000" y="1916"/>
                  </a:lnTo>
                  <a:lnTo>
                    <a:pt x="2363" y="1916"/>
                  </a:lnTo>
                  <a:lnTo>
                    <a:pt x="2363" y="2127"/>
                  </a:lnTo>
                  <a:moveTo>
                    <a:pt x="508" y="2437"/>
                  </a:moveTo>
                  <a:lnTo>
                    <a:pt x="202" y="2437"/>
                  </a:lnTo>
                  <a:cubicBezTo>
                    <a:pt x="186" y="2437"/>
                    <a:pt x="174" y="2424"/>
                    <a:pt x="174" y="2409"/>
                  </a:cubicBezTo>
                  <a:lnTo>
                    <a:pt x="174" y="2226"/>
                  </a:lnTo>
                  <a:lnTo>
                    <a:pt x="536" y="2226"/>
                  </a:lnTo>
                  <a:lnTo>
                    <a:pt x="536" y="2409"/>
                  </a:lnTo>
                  <a:cubicBezTo>
                    <a:pt x="536" y="2424"/>
                    <a:pt x="523" y="2437"/>
                    <a:pt x="508" y="2437"/>
                  </a:cubicBezTo>
                  <a:moveTo>
                    <a:pt x="202" y="1607"/>
                  </a:moveTo>
                  <a:lnTo>
                    <a:pt x="508" y="1607"/>
                  </a:lnTo>
                  <a:cubicBezTo>
                    <a:pt x="524" y="1607"/>
                    <a:pt x="536" y="1619"/>
                    <a:pt x="536" y="1634"/>
                  </a:cubicBezTo>
                  <a:lnTo>
                    <a:pt x="536" y="1817"/>
                  </a:lnTo>
                  <a:lnTo>
                    <a:pt x="174" y="1817"/>
                  </a:lnTo>
                  <a:lnTo>
                    <a:pt x="174" y="1634"/>
                  </a:lnTo>
                  <a:cubicBezTo>
                    <a:pt x="174" y="1619"/>
                    <a:pt x="186" y="1607"/>
                    <a:pt x="202" y="1607"/>
                  </a:cubicBezTo>
                  <a:moveTo>
                    <a:pt x="174" y="1916"/>
                  </a:moveTo>
                  <a:lnTo>
                    <a:pt x="536" y="1916"/>
                  </a:lnTo>
                  <a:lnTo>
                    <a:pt x="536" y="2127"/>
                  </a:lnTo>
                  <a:lnTo>
                    <a:pt x="174" y="2127"/>
                  </a:lnTo>
                  <a:lnTo>
                    <a:pt x="174" y="1916"/>
                  </a:lnTo>
                  <a:moveTo>
                    <a:pt x="209" y="1262"/>
                  </a:moveTo>
                  <a:cubicBezTo>
                    <a:pt x="161" y="1262"/>
                    <a:pt x="121" y="1223"/>
                    <a:pt x="121" y="1175"/>
                  </a:cubicBezTo>
                  <a:cubicBezTo>
                    <a:pt x="121" y="1126"/>
                    <a:pt x="161" y="1087"/>
                    <a:pt x="209" y="1087"/>
                  </a:cubicBezTo>
                  <a:cubicBezTo>
                    <a:pt x="258" y="1087"/>
                    <a:pt x="297" y="1126"/>
                    <a:pt x="297" y="1175"/>
                  </a:cubicBezTo>
                  <a:cubicBezTo>
                    <a:pt x="297" y="1223"/>
                    <a:pt x="258" y="1262"/>
                    <a:pt x="209" y="1262"/>
                  </a:cubicBezTo>
                  <a:moveTo>
                    <a:pt x="2536" y="445"/>
                  </a:moveTo>
                  <a:lnTo>
                    <a:pt x="2536" y="285"/>
                  </a:lnTo>
                  <a:cubicBezTo>
                    <a:pt x="2536" y="258"/>
                    <a:pt x="2514" y="236"/>
                    <a:pt x="2487" y="236"/>
                  </a:cubicBezTo>
                  <a:cubicBezTo>
                    <a:pt x="2459" y="236"/>
                    <a:pt x="2437" y="258"/>
                    <a:pt x="2437" y="285"/>
                  </a:cubicBezTo>
                  <a:lnTo>
                    <a:pt x="2437" y="445"/>
                  </a:lnTo>
                  <a:cubicBezTo>
                    <a:pt x="2437" y="505"/>
                    <a:pt x="2388" y="554"/>
                    <a:pt x="2327" y="554"/>
                  </a:cubicBezTo>
                  <a:cubicBezTo>
                    <a:pt x="2267" y="554"/>
                    <a:pt x="2218" y="505"/>
                    <a:pt x="2218" y="445"/>
                  </a:cubicBezTo>
                  <a:lnTo>
                    <a:pt x="2218" y="285"/>
                  </a:lnTo>
                  <a:cubicBezTo>
                    <a:pt x="2218" y="258"/>
                    <a:pt x="2196" y="236"/>
                    <a:pt x="2168" y="236"/>
                  </a:cubicBezTo>
                  <a:cubicBezTo>
                    <a:pt x="2141" y="236"/>
                    <a:pt x="2119" y="258"/>
                    <a:pt x="2119" y="285"/>
                  </a:cubicBezTo>
                  <a:lnTo>
                    <a:pt x="2119" y="445"/>
                  </a:lnTo>
                  <a:cubicBezTo>
                    <a:pt x="2119" y="543"/>
                    <a:pt x="2187" y="625"/>
                    <a:pt x="2278" y="647"/>
                  </a:cubicBezTo>
                  <a:lnTo>
                    <a:pt x="2278" y="994"/>
                  </a:lnTo>
                  <a:cubicBezTo>
                    <a:pt x="2215" y="1012"/>
                    <a:pt x="2165" y="1062"/>
                    <a:pt x="2147" y="1125"/>
                  </a:cubicBezTo>
                  <a:lnTo>
                    <a:pt x="1784" y="1125"/>
                  </a:lnTo>
                  <a:lnTo>
                    <a:pt x="1784" y="995"/>
                  </a:lnTo>
                  <a:cubicBezTo>
                    <a:pt x="1784" y="914"/>
                    <a:pt x="1718" y="848"/>
                    <a:pt x="1637" y="848"/>
                  </a:cubicBezTo>
                  <a:lnTo>
                    <a:pt x="1472" y="848"/>
                  </a:lnTo>
                  <a:lnTo>
                    <a:pt x="1472" y="668"/>
                  </a:lnTo>
                  <a:lnTo>
                    <a:pt x="1537" y="668"/>
                  </a:lnTo>
                  <a:cubicBezTo>
                    <a:pt x="1721" y="668"/>
                    <a:pt x="1871" y="518"/>
                    <a:pt x="1871" y="334"/>
                  </a:cubicBezTo>
                  <a:cubicBezTo>
                    <a:pt x="1871" y="150"/>
                    <a:pt x="1721" y="0"/>
                    <a:pt x="1537" y="0"/>
                  </a:cubicBezTo>
                  <a:lnTo>
                    <a:pt x="1000" y="0"/>
                  </a:lnTo>
                  <a:cubicBezTo>
                    <a:pt x="815" y="0"/>
                    <a:pt x="666" y="150"/>
                    <a:pt x="666" y="334"/>
                  </a:cubicBezTo>
                  <a:cubicBezTo>
                    <a:pt x="666" y="518"/>
                    <a:pt x="815" y="668"/>
                    <a:pt x="1000" y="668"/>
                  </a:cubicBezTo>
                  <a:lnTo>
                    <a:pt x="1065" y="668"/>
                  </a:lnTo>
                  <a:lnTo>
                    <a:pt x="1065" y="848"/>
                  </a:lnTo>
                  <a:lnTo>
                    <a:pt x="899" y="848"/>
                  </a:lnTo>
                  <a:cubicBezTo>
                    <a:pt x="818" y="848"/>
                    <a:pt x="752" y="914"/>
                    <a:pt x="752" y="995"/>
                  </a:cubicBezTo>
                  <a:lnTo>
                    <a:pt x="752" y="1125"/>
                  </a:lnTo>
                  <a:lnTo>
                    <a:pt x="389" y="1125"/>
                  </a:lnTo>
                  <a:cubicBezTo>
                    <a:pt x="372" y="1062"/>
                    <a:pt x="322" y="1012"/>
                    <a:pt x="259" y="994"/>
                  </a:cubicBezTo>
                  <a:lnTo>
                    <a:pt x="259" y="647"/>
                  </a:lnTo>
                  <a:cubicBezTo>
                    <a:pt x="350" y="625"/>
                    <a:pt x="418" y="543"/>
                    <a:pt x="418" y="445"/>
                  </a:cubicBezTo>
                  <a:lnTo>
                    <a:pt x="418" y="285"/>
                  </a:lnTo>
                  <a:cubicBezTo>
                    <a:pt x="418" y="258"/>
                    <a:pt x="396" y="236"/>
                    <a:pt x="368" y="236"/>
                  </a:cubicBezTo>
                  <a:cubicBezTo>
                    <a:pt x="341" y="236"/>
                    <a:pt x="319" y="258"/>
                    <a:pt x="319" y="285"/>
                  </a:cubicBezTo>
                  <a:lnTo>
                    <a:pt x="319" y="445"/>
                  </a:lnTo>
                  <a:cubicBezTo>
                    <a:pt x="319" y="505"/>
                    <a:pt x="270" y="554"/>
                    <a:pt x="209" y="554"/>
                  </a:cubicBezTo>
                  <a:cubicBezTo>
                    <a:pt x="149" y="554"/>
                    <a:pt x="99" y="505"/>
                    <a:pt x="99" y="445"/>
                  </a:cubicBezTo>
                  <a:lnTo>
                    <a:pt x="99" y="285"/>
                  </a:lnTo>
                  <a:cubicBezTo>
                    <a:pt x="99" y="258"/>
                    <a:pt x="77" y="236"/>
                    <a:pt x="50" y="236"/>
                  </a:cubicBezTo>
                  <a:cubicBezTo>
                    <a:pt x="23" y="236"/>
                    <a:pt x="0" y="258"/>
                    <a:pt x="0" y="285"/>
                  </a:cubicBezTo>
                  <a:lnTo>
                    <a:pt x="0" y="445"/>
                  </a:lnTo>
                  <a:cubicBezTo>
                    <a:pt x="0" y="543"/>
                    <a:pt x="68" y="625"/>
                    <a:pt x="160" y="647"/>
                  </a:cubicBezTo>
                  <a:lnTo>
                    <a:pt x="160" y="994"/>
                  </a:lnTo>
                  <a:cubicBezTo>
                    <a:pt x="81" y="1016"/>
                    <a:pt x="22" y="1089"/>
                    <a:pt x="22" y="1175"/>
                  </a:cubicBezTo>
                  <a:cubicBezTo>
                    <a:pt x="22" y="1278"/>
                    <a:pt x="106" y="1361"/>
                    <a:pt x="209" y="1361"/>
                  </a:cubicBezTo>
                  <a:cubicBezTo>
                    <a:pt x="295" y="1361"/>
                    <a:pt x="368" y="1303"/>
                    <a:pt x="389" y="1224"/>
                  </a:cubicBezTo>
                  <a:lnTo>
                    <a:pt x="752" y="1224"/>
                  </a:lnTo>
                  <a:lnTo>
                    <a:pt x="752" y="1697"/>
                  </a:lnTo>
                  <a:cubicBezTo>
                    <a:pt x="752" y="1778"/>
                    <a:pt x="818" y="1844"/>
                    <a:pt x="899" y="1844"/>
                  </a:cubicBezTo>
                  <a:lnTo>
                    <a:pt x="919" y="1844"/>
                  </a:lnTo>
                  <a:lnTo>
                    <a:pt x="919" y="1972"/>
                  </a:lnTo>
                  <a:lnTo>
                    <a:pt x="635" y="1972"/>
                  </a:lnTo>
                  <a:lnTo>
                    <a:pt x="635" y="1634"/>
                  </a:lnTo>
                  <a:cubicBezTo>
                    <a:pt x="635" y="1564"/>
                    <a:pt x="578" y="1508"/>
                    <a:pt x="508" y="1508"/>
                  </a:cubicBezTo>
                  <a:lnTo>
                    <a:pt x="202" y="1508"/>
                  </a:lnTo>
                  <a:cubicBezTo>
                    <a:pt x="132" y="1508"/>
                    <a:pt x="75" y="1564"/>
                    <a:pt x="75" y="1634"/>
                  </a:cubicBezTo>
                  <a:lnTo>
                    <a:pt x="75" y="2409"/>
                  </a:lnTo>
                  <a:cubicBezTo>
                    <a:pt x="75" y="2479"/>
                    <a:pt x="132" y="2536"/>
                    <a:pt x="202" y="2536"/>
                  </a:cubicBezTo>
                  <a:lnTo>
                    <a:pt x="508" y="2536"/>
                  </a:lnTo>
                  <a:cubicBezTo>
                    <a:pt x="578" y="2536"/>
                    <a:pt x="635" y="2479"/>
                    <a:pt x="635" y="2409"/>
                  </a:cubicBezTo>
                  <a:lnTo>
                    <a:pt x="635" y="2071"/>
                  </a:lnTo>
                  <a:lnTo>
                    <a:pt x="919" y="2071"/>
                  </a:lnTo>
                  <a:cubicBezTo>
                    <a:pt x="920" y="2197"/>
                    <a:pt x="1022" y="2299"/>
                    <a:pt x="1148" y="2299"/>
                  </a:cubicBezTo>
                  <a:lnTo>
                    <a:pt x="1388" y="2299"/>
                  </a:lnTo>
                  <a:cubicBezTo>
                    <a:pt x="1514" y="2299"/>
                    <a:pt x="1616" y="2197"/>
                    <a:pt x="1617" y="2071"/>
                  </a:cubicBezTo>
                  <a:lnTo>
                    <a:pt x="1901" y="2071"/>
                  </a:lnTo>
                  <a:lnTo>
                    <a:pt x="1901" y="2409"/>
                  </a:lnTo>
                  <a:cubicBezTo>
                    <a:pt x="1901" y="2479"/>
                    <a:pt x="1958" y="2536"/>
                    <a:pt x="2028" y="2536"/>
                  </a:cubicBezTo>
                  <a:lnTo>
                    <a:pt x="2335" y="2536"/>
                  </a:lnTo>
                  <a:cubicBezTo>
                    <a:pt x="2405" y="2536"/>
                    <a:pt x="2462" y="2479"/>
                    <a:pt x="2462" y="2409"/>
                  </a:cubicBezTo>
                  <a:lnTo>
                    <a:pt x="2462" y="1634"/>
                  </a:lnTo>
                  <a:cubicBezTo>
                    <a:pt x="2462" y="1564"/>
                    <a:pt x="2405" y="1508"/>
                    <a:pt x="2335" y="1508"/>
                  </a:cubicBezTo>
                  <a:lnTo>
                    <a:pt x="2028" y="1508"/>
                  </a:lnTo>
                  <a:cubicBezTo>
                    <a:pt x="1958" y="1508"/>
                    <a:pt x="1901" y="1564"/>
                    <a:pt x="1901" y="1634"/>
                  </a:cubicBezTo>
                  <a:lnTo>
                    <a:pt x="1901" y="1972"/>
                  </a:lnTo>
                  <a:lnTo>
                    <a:pt x="1617" y="1972"/>
                  </a:lnTo>
                  <a:lnTo>
                    <a:pt x="1617" y="1844"/>
                  </a:lnTo>
                  <a:lnTo>
                    <a:pt x="1637" y="1844"/>
                  </a:lnTo>
                  <a:cubicBezTo>
                    <a:pt x="1718" y="1844"/>
                    <a:pt x="1784" y="1778"/>
                    <a:pt x="1784" y="1697"/>
                  </a:cubicBezTo>
                  <a:lnTo>
                    <a:pt x="1784" y="1224"/>
                  </a:lnTo>
                  <a:lnTo>
                    <a:pt x="2147" y="1224"/>
                  </a:lnTo>
                  <a:cubicBezTo>
                    <a:pt x="2169" y="1303"/>
                    <a:pt x="2241" y="1361"/>
                    <a:pt x="2327" y="1361"/>
                  </a:cubicBezTo>
                  <a:cubicBezTo>
                    <a:pt x="2430" y="1361"/>
                    <a:pt x="2514" y="1278"/>
                    <a:pt x="2514" y="1175"/>
                  </a:cubicBezTo>
                  <a:cubicBezTo>
                    <a:pt x="2514" y="1089"/>
                    <a:pt x="2456" y="1016"/>
                    <a:pt x="2377" y="994"/>
                  </a:cubicBezTo>
                  <a:lnTo>
                    <a:pt x="2377" y="647"/>
                  </a:lnTo>
                  <a:cubicBezTo>
                    <a:pt x="2468" y="625"/>
                    <a:pt x="2536" y="543"/>
                    <a:pt x="2536" y="44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1254;p68"/>
            <p:cNvSpPr/>
            <p:nvPr/>
          </p:nvSpPr>
          <p:spPr>
            <a:xfrm>
              <a:off x="6071702" y="4183337"/>
              <a:ext cx="17117" cy="17117"/>
            </a:xfrm>
            <a:custGeom>
              <a:avLst/>
              <a:gdLst/>
              <a:ahLst/>
              <a:cxnLst/>
              <a:rect l="l" t="t" r="r" b="b"/>
              <a:pathLst>
                <a:path w="99" h="99" extrusionOk="0">
                  <a:moveTo>
                    <a:pt x="50" y="0"/>
                  </a:moveTo>
                  <a:cubicBezTo>
                    <a:pt x="23" y="0"/>
                    <a:pt x="0" y="22"/>
                    <a:pt x="0" y="49"/>
                  </a:cubicBezTo>
                  <a:lnTo>
                    <a:pt x="0" y="49"/>
                  </a:lnTo>
                  <a:cubicBezTo>
                    <a:pt x="0" y="77"/>
                    <a:pt x="23" y="99"/>
                    <a:pt x="50" y="99"/>
                  </a:cubicBezTo>
                  <a:cubicBezTo>
                    <a:pt x="77" y="99"/>
                    <a:pt x="99" y="76"/>
                    <a:pt x="99" y="49"/>
                  </a:cubicBezTo>
                  <a:cubicBezTo>
                    <a:pt x="99" y="22"/>
                    <a:pt x="77" y="0"/>
                    <a:pt x="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255;p68"/>
            <p:cNvSpPr/>
            <p:nvPr/>
          </p:nvSpPr>
          <p:spPr>
            <a:xfrm>
              <a:off x="6140342" y="4183337"/>
              <a:ext cx="17117" cy="17117"/>
            </a:xfrm>
            <a:custGeom>
              <a:avLst/>
              <a:gdLst/>
              <a:ahLst/>
              <a:cxnLst/>
              <a:rect l="l" t="t" r="r" b="b"/>
              <a:pathLst>
                <a:path w="99" h="99" extrusionOk="0">
                  <a:moveTo>
                    <a:pt x="49" y="99"/>
                  </a:moveTo>
                  <a:cubicBezTo>
                    <a:pt x="77" y="99"/>
                    <a:pt x="99" y="76"/>
                    <a:pt x="99" y="49"/>
                  </a:cubicBezTo>
                  <a:cubicBezTo>
                    <a:pt x="99" y="22"/>
                    <a:pt x="77" y="0"/>
                    <a:pt x="49" y="0"/>
                  </a:cubicBezTo>
                  <a:cubicBezTo>
                    <a:pt x="22" y="0"/>
                    <a:pt x="0" y="22"/>
                    <a:pt x="0" y="49"/>
                  </a:cubicBezTo>
                  <a:lnTo>
                    <a:pt x="0" y="49"/>
                  </a:lnTo>
                  <a:cubicBezTo>
                    <a:pt x="0" y="77"/>
                    <a:pt x="22" y="99"/>
                    <a:pt x="49" y="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5144"/>
            <a:ext cx="2998246" cy="4032483"/>
          </a:xfrm>
          <a:prstGeom prst="rect">
            <a:avLst/>
          </a:prstGeom>
        </p:spPr>
      </p:pic>
      <p:sp>
        <p:nvSpPr>
          <p:cNvPr id="12" name="Прямоугольник 11"/>
          <p:cNvSpPr/>
          <p:nvPr/>
        </p:nvSpPr>
        <p:spPr>
          <a:xfrm>
            <a:off x="0" y="0"/>
            <a:ext cx="47244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Clr>
                <a:srgbClr val="F8F2F2"/>
              </a:buClr>
              <a:buSzPts val="3000"/>
            </a:pPr>
            <a:r>
              <a:rPr lang="ru-RU" sz="1600" b="1" dirty="0" smtClean="0">
                <a:solidFill>
                  <a:srgbClr val="69E7FF"/>
                </a:solidFill>
                <a:latin typeface="Nunito" pitchFamily="2" charset="-52"/>
                <a:sym typeface="Onest ExtraLight"/>
              </a:rPr>
              <a:t>97</a:t>
            </a:r>
            <a:endParaRPr lang="en" sz="1600" b="1" dirty="0">
              <a:solidFill>
                <a:srgbClr val="69E7FF"/>
              </a:solidFill>
              <a:latin typeface="Nunito" pitchFamily="2" charset="-52"/>
              <a:sym typeface="Onest ExtraLigh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Planets Lesson: Neptune by Slidesgo">
  <a:themeElements>
    <a:clrScheme name="Simple Light">
      <a:dk1>
        <a:srgbClr val="F8F2F2"/>
      </a:dk1>
      <a:lt1>
        <a:srgbClr val="160B42"/>
      </a:lt1>
      <a:dk2>
        <a:srgbClr val="573BBD"/>
      </a:dk2>
      <a:lt2>
        <a:srgbClr val="69E7FF"/>
      </a:lt2>
      <a:accent1>
        <a:srgbClr val="808BFF"/>
      </a:accent1>
      <a:accent2>
        <a:srgbClr val="0EB2D3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831</TotalTime>
  <Words>2728</Words>
  <Application>Microsoft Office PowerPoint</Application>
  <PresentationFormat>Экран (16:9)</PresentationFormat>
  <Paragraphs>428</Paragraphs>
  <Slides>106</Slides>
  <Notes>41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106</vt:i4>
      </vt:variant>
    </vt:vector>
  </HeadingPairs>
  <TitlesOfParts>
    <vt:vector size="120" baseType="lpstr">
      <vt:lpstr>Nunito</vt:lpstr>
      <vt:lpstr>Gothic A1</vt:lpstr>
      <vt:lpstr>DM Sans</vt:lpstr>
      <vt:lpstr>Wingdings</vt:lpstr>
      <vt:lpstr>Nunito Black</vt:lpstr>
      <vt:lpstr>Anaheim</vt:lpstr>
      <vt:lpstr>Onest</vt:lpstr>
      <vt:lpstr>Fira Code Light</vt:lpstr>
      <vt:lpstr>Arial</vt:lpstr>
      <vt:lpstr>Onest Medium</vt:lpstr>
      <vt:lpstr>Fira Code Medium</vt:lpstr>
      <vt:lpstr>Onest ExtraLight</vt:lpstr>
      <vt:lpstr>Nunito Light</vt:lpstr>
      <vt:lpstr>Planets Lesson: Neptune by Slidesgo</vt:lpstr>
      <vt:lpstr>Космические вычисления</vt:lpstr>
      <vt:lpstr>План доклада</vt:lpstr>
      <vt:lpstr>Введение</vt:lpstr>
      <vt:lpstr>Презентация PowerPoint</vt:lpstr>
      <vt:lpstr>Пустой космос?</vt:lpstr>
      <vt:lpstr>Презентация PowerPoint</vt:lpstr>
      <vt:lpstr>Презентация PowerPoint</vt:lpstr>
      <vt:lpstr>Презентация PowerPoint</vt:lpstr>
      <vt:lpstr>Апполон-11</vt:lpstr>
      <vt:lpstr>Не такой уж и пустой!</vt:lpstr>
      <vt:lpstr>Презентация PowerPoint</vt:lpstr>
      <vt:lpstr>Частицы</vt:lpstr>
      <vt:lpstr>Частицы</vt:lpstr>
      <vt:lpstr>Частицы</vt:lpstr>
      <vt:lpstr>Именно заряженные частицы, попадая на сетчатку глаза, оставляют яркие вспышки, которые и наблюдали астронавты из миссий «Аполлон».</vt:lpstr>
      <vt:lpstr>Микроэлектроника и космическое излучение</vt:lpstr>
      <vt:lpstr>А что на Земле?</vt:lpstr>
      <vt:lpstr>Главный наш защитник – это магнитосфера. </vt:lpstr>
      <vt:lpstr>Магнитное поле</vt:lpstr>
      <vt:lpstr>Магнитное поле</vt:lpstr>
      <vt:lpstr>Все ли в порядке с микроэлектроникой на Земле? </vt:lpstr>
      <vt:lpstr>НЕТ.</vt:lpstr>
      <vt:lpstr>Презентация PowerPoint</vt:lpstr>
      <vt:lpstr>Презентация PowerPoint</vt:lpstr>
      <vt:lpstr>Данные по одиночным сбоям на поверхности земли от 2016 года</vt:lpstr>
      <vt:lpstr>Примерный уровень ошибок из-за космического излучения в некоторых кремниевых микросхемах.</vt:lpstr>
      <vt:lpstr>Бельгия, федеральные выборы 2003</vt:lpstr>
      <vt:lpstr>Я на выборы депутатов Схарбека никогда не ходил, но в этот раз точно пойду за Марию Виндевогель голосовать. Кандидат от протонов!  </vt:lpstr>
      <vt:lpstr>Speedrun по Super Mario 64  2013</vt:lpstr>
      <vt:lpstr>Презентация PowerPoint</vt:lpstr>
      <vt:lpstr>Инцидент с A330 над Индийским океаном 2008</vt:lpstr>
      <vt:lpstr>Презентация PowerPoint</vt:lpstr>
      <vt:lpstr>Фобос-Грунт одна из крупнейших космических станций России 2011</vt:lpstr>
      <vt:lpstr>Тяжёлые заряженные частицы в составе галактических космических лучей столкнулись с чипами SRAM и вызвали отказ чипа из-за чрезмерной силы проходящего через него тока. </vt:lpstr>
      <vt:lpstr>Шутка-минутка</vt:lpstr>
      <vt:lpstr>Как космос мешает компьютерам жить</vt:lpstr>
      <vt:lpstr>Как космос мешает компьютерам жить</vt:lpstr>
      <vt:lpstr>Дисклеймер</vt:lpstr>
      <vt:lpstr>Источники ионизирующего излучения</vt:lpstr>
      <vt:lpstr>Космическое излучение</vt:lpstr>
      <vt:lpstr>Нейтроны</vt:lpstr>
      <vt:lpstr>Ионизирующее излучение</vt:lpstr>
      <vt:lpstr>Гамма и рентгеновское излучение</vt:lpstr>
      <vt:lpstr>Гамма и рентгеновское излучение</vt:lpstr>
      <vt:lpstr>Гамма и рентгеновское излучение</vt:lpstr>
      <vt:lpstr>Доза</vt:lpstr>
      <vt:lpstr>Гамма и рентгеновское излучение</vt:lpstr>
      <vt:lpstr>Влияние ионизирующего излучения на КМОП-транзистор n-типа</vt:lpstr>
      <vt:lpstr>Гамма и рентгеновское излучение</vt:lpstr>
      <vt:lpstr>Флеш/EEPROM память  Радиация медленно стирает данные в EEPROM/Flash памяти</vt:lpstr>
      <vt:lpstr>Самая большая проблема космической электроники!</vt:lpstr>
      <vt:lpstr>Тяжелые заряженные частицы (ТЗЧ)</vt:lpstr>
      <vt:lpstr>Тяжелые заряженные частицы </vt:lpstr>
      <vt:lpstr>ТЗЧ</vt:lpstr>
      <vt:lpstr>Чаще всего неполадки происходят по причине случайных воздействий (Single Event Effects, SEE), когда тяжелые частицы попадают в интегральную схему</vt:lpstr>
      <vt:lpstr>Single-Event Upset</vt:lpstr>
      <vt:lpstr>SEU</vt:lpstr>
      <vt:lpstr>Тоже SEU </vt:lpstr>
      <vt:lpstr>Single Event Transient, SET</vt:lpstr>
      <vt:lpstr>Single-Event Latchup, SEL</vt:lpstr>
      <vt:lpstr>Single-Event Latchup, SEL</vt:lpstr>
      <vt:lpstr>Нейтроны + 10B</vt:lpstr>
      <vt:lpstr>Нейтроны + 10B</vt:lpstr>
      <vt:lpstr>Поднять щиты!</vt:lpstr>
      <vt:lpstr>Радиационно-стойкие ИС</vt:lpstr>
      <vt:lpstr>Методы повышения радиационной стойкости ИС</vt:lpstr>
      <vt:lpstr>Triple Modular Redundancy, TMR</vt:lpstr>
      <vt:lpstr>Triple Modular Redundancy, TMR</vt:lpstr>
      <vt:lpstr>Triple Modular Redundancy, TMR</vt:lpstr>
      <vt:lpstr>Двойные DICE-защелки </vt:lpstr>
      <vt:lpstr>Презентация PowerPoint</vt:lpstr>
      <vt:lpstr>Задержка установления состояния</vt:lpstr>
      <vt:lpstr>Задержка установления состояния</vt:lpstr>
      <vt:lpstr>Фильтрация по времени</vt:lpstr>
      <vt:lpstr>Корректирующие коды</vt:lpstr>
      <vt:lpstr>Корректирующие коды</vt:lpstr>
      <vt:lpstr>Краткое резюме</vt:lpstr>
      <vt:lpstr>Методы борьбы с защелкиванием (SEL)</vt:lpstr>
      <vt:lpstr>Silicon-on-insulator</vt:lpstr>
      <vt:lpstr>Silicon-on-insulator</vt:lpstr>
      <vt:lpstr>Triple-well процесс</vt:lpstr>
      <vt:lpstr>Другие приёмы</vt:lpstr>
      <vt:lpstr>Разрушители легенд</vt:lpstr>
      <vt:lpstr>Миф 1. А давайте спутник в радиационную защиту завернем, и гражданские микросхемы поставим </vt:lpstr>
      <vt:lpstr>Миф 1. А давайте спутник в радиационную защиту завернем, и гражданские микросхемы поставим </vt:lpstr>
      <vt:lpstr>Миф 1. А давайте спутник в радиационную защиту завернем, и гражданские микросхемы поставим </vt:lpstr>
      <vt:lpstr>Миф 1. А давайте спутник в радиационную защиту завернем, и гражданские микросхемы поставим </vt:lpstr>
      <vt:lpstr>Миф 1. А давайте спутник в радиационную защиту завернем, и гражданские микросхемы поставим </vt:lpstr>
      <vt:lpstr>Миф 2. Современные тех.процессы менее радиационно-стойкие </vt:lpstr>
      <vt:lpstr>Миф 2. Современные тех.процессы менее радиационно-стойкие </vt:lpstr>
      <vt:lpstr>Заключение</vt:lpstr>
      <vt:lpstr>Выводы</vt:lpstr>
      <vt:lpstr>Выводы</vt:lpstr>
      <vt:lpstr>Выводы</vt:lpstr>
      <vt:lpstr>Выводы</vt:lpstr>
      <vt:lpstr>Выводы</vt:lpstr>
      <vt:lpstr>Вывод: Проблемы и решения</vt:lpstr>
      <vt:lpstr>Вопрос для экзамена</vt:lpstr>
      <vt:lpstr>Вопрос для экзамена</vt:lpstr>
      <vt:lpstr>Полезные ссылки</vt:lpstr>
      <vt:lpstr>Полезные ссылки</vt:lpstr>
      <vt:lpstr>Полезные ссылки</vt:lpstr>
      <vt:lpstr>Полезные ссылки</vt:lpstr>
      <vt:lpstr>Полезные ссылки</vt:lpstr>
      <vt:lpstr>Полезные ссылки</vt:lpstr>
      <vt:lpstr>Презентация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Космические вычисления</dc:title>
  <cp:lastModifiedBy>Max Barsukov</cp:lastModifiedBy>
  <cp:revision>130</cp:revision>
  <dcterms:modified xsi:type="dcterms:W3CDTF">2024-05-23T19:34:31Z</dcterms:modified>
</cp:coreProperties>
</file>